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7"/>
  </p:notesMasterIdLst>
  <p:sldIdLst>
    <p:sldId id="256" r:id="rId4"/>
    <p:sldId id="2076137730" r:id="rId5"/>
    <p:sldId id="2076137731" r:id="rId6"/>
    <p:sldId id="2076137737" r:id="rId7"/>
    <p:sldId id="2076137742" r:id="rId8"/>
    <p:sldId id="2076137738" r:id="rId9"/>
    <p:sldId id="2076137733" r:id="rId10"/>
    <p:sldId id="2076137735" r:id="rId11"/>
    <p:sldId id="2076137734" r:id="rId12"/>
    <p:sldId id="2076137743" r:id="rId13"/>
    <p:sldId id="2076137745" r:id="rId14"/>
    <p:sldId id="2076137740" r:id="rId15"/>
    <p:sldId id="207613774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6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10DECD2-F9BE-5146-FBA3-0F2DD6DD82C1}" name="Griffiths, Nicola" initials="GN" userId="S::nicola.griffiths@salford.gov.uk::e37c4fe8-f1d2-473c-90eb-eb9feb47a37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1918"/>
    <a:srgbClr val="8AE3DD"/>
    <a:srgbClr val="D81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C33DD-7040-4921-913A-5F49FAC6867D}" v="7" dt="2024-11-05T00:31: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1" autoAdjust="0"/>
    <p:restoredTop sz="96321"/>
  </p:normalViewPr>
  <p:slideViewPr>
    <p:cSldViewPr snapToGrid="0" snapToObjects="1">
      <p:cViewPr>
        <p:scale>
          <a:sx n="100" d="100"/>
          <a:sy n="100" d="100"/>
        </p:scale>
        <p:origin x="-18" y="-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153" d="100"/>
          <a:sy n="153" d="100"/>
        </p:scale>
        <p:origin x="2328" y="192"/>
      </p:cViewPr>
      <p:guideLst>
        <p:guide orient="horz" pos="2886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5/10/relationships/revisionInfo" Target="revisionInfo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imperley, David" userId="3c8f18d3-a34f-47cd-aa86-d0b5d477a932" providerId="ADAL" clId="{5A7C33DD-7040-4921-913A-5F49FAC6867D}"/>
    <pc:docChg chg="undo custSel addSld delSld modSld sldOrd">
      <pc:chgData name="Timperley, David" userId="3c8f18d3-a34f-47cd-aa86-d0b5d477a932" providerId="ADAL" clId="{5A7C33DD-7040-4921-913A-5F49FAC6867D}" dt="2024-11-05T16:45:15.998" v="2605" actId="20577"/>
      <pc:docMkLst>
        <pc:docMk/>
      </pc:docMkLst>
      <pc:sldChg chg="modSp mod">
        <pc:chgData name="Timperley, David" userId="3c8f18d3-a34f-47cd-aa86-d0b5d477a932" providerId="ADAL" clId="{5A7C33DD-7040-4921-913A-5F49FAC6867D}" dt="2024-10-31T10:12:33.782" v="1424" actId="27636"/>
        <pc:sldMkLst>
          <pc:docMk/>
          <pc:sldMk cId="27769672" sldId="256"/>
        </pc:sldMkLst>
        <pc:spChg chg="mod">
          <ac:chgData name="Timperley, David" userId="3c8f18d3-a34f-47cd-aa86-d0b5d477a932" providerId="ADAL" clId="{5A7C33DD-7040-4921-913A-5F49FAC6867D}" dt="2024-10-31T10:12:33.782" v="1424" actId="27636"/>
          <ac:spMkLst>
            <pc:docMk/>
            <pc:sldMk cId="27769672" sldId="256"/>
            <ac:spMk id="31" creationId="{BE43C8F0-BE7B-2357-CDDE-DA61A283B5B7}"/>
          </ac:spMkLst>
        </pc:spChg>
      </pc:sldChg>
      <pc:sldChg chg="add del">
        <pc:chgData name="Timperley, David" userId="3c8f18d3-a34f-47cd-aa86-d0b5d477a932" providerId="ADAL" clId="{5A7C33DD-7040-4921-913A-5F49FAC6867D}" dt="2024-11-05T00:31:56.977" v="2460"/>
        <pc:sldMkLst>
          <pc:docMk/>
          <pc:sldMk cId="3398730424" sldId="260"/>
        </pc:sldMkLst>
      </pc:sldChg>
      <pc:sldChg chg="modSp mod">
        <pc:chgData name="Timperley, David" userId="3c8f18d3-a34f-47cd-aa86-d0b5d477a932" providerId="ADAL" clId="{5A7C33DD-7040-4921-913A-5F49FAC6867D}" dt="2024-11-05T00:12:29.735" v="2457" actId="20577"/>
        <pc:sldMkLst>
          <pc:docMk/>
          <pc:sldMk cId="4015164005" sldId="2076137730"/>
        </pc:sldMkLst>
        <pc:spChg chg="mod">
          <ac:chgData name="Timperley, David" userId="3c8f18d3-a34f-47cd-aa86-d0b5d477a932" providerId="ADAL" clId="{5A7C33DD-7040-4921-913A-5F49FAC6867D}" dt="2024-11-05T00:12:29.735" v="2457" actId="20577"/>
          <ac:spMkLst>
            <pc:docMk/>
            <pc:sldMk cId="4015164005" sldId="2076137730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0:15:44.808" v="1505" actId="20577"/>
        <pc:sldMkLst>
          <pc:docMk/>
          <pc:sldMk cId="3051620751" sldId="2076137731"/>
        </pc:sldMkLst>
        <pc:spChg chg="mod">
          <ac:chgData name="Timperley, David" userId="3c8f18d3-a34f-47cd-aa86-d0b5d477a932" providerId="ADAL" clId="{5A7C33DD-7040-4921-913A-5F49FAC6867D}" dt="2024-10-31T10:15:44.808" v="1505" actId="20577"/>
          <ac:spMkLst>
            <pc:docMk/>
            <pc:sldMk cId="3051620751" sldId="2076137731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1:21:09" v="1600" actId="20577"/>
        <pc:sldMkLst>
          <pc:docMk/>
          <pc:sldMk cId="3870059254" sldId="2076137733"/>
        </pc:sldMkLst>
        <pc:spChg chg="mod">
          <ac:chgData name="Timperley, David" userId="3c8f18d3-a34f-47cd-aa86-d0b5d477a932" providerId="ADAL" clId="{5A7C33DD-7040-4921-913A-5F49FAC6867D}" dt="2024-10-31T11:21:09" v="1600" actId="20577"/>
          <ac:spMkLst>
            <pc:docMk/>
            <pc:sldMk cId="3870059254" sldId="2076137733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0:21:32.016" v="1523"/>
        <pc:sldMkLst>
          <pc:docMk/>
          <pc:sldMk cId="875007150" sldId="2076137734"/>
        </pc:sldMkLst>
        <pc:spChg chg="mod">
          <ac:chgData name="Timperley, David" userId="3c8f18d3-a34f-47cd-aa86-d0b5d477a932" providerId="ADAL" clId="{5A7C33DD-7040-4921-913A-5F49FAC6867D}" dt="2024-10-31T10:21:32.016" v="1523"/>
          <ac:spMkLst>
            <pc:docMk/>
            <pc:sldMk cId="875007150" sldId="2076137734"/>
            <ac:spMk id="6" creationId="{38C980D6-DC87-2BCB-B5EC-F1649ACC1E3D}"/>
          </ac:spMkLst>
        </pc:spChg>
      </pc:sldChg>
      <pc:sldChg chg="addSp delSp modSp mod modClrScheme chgLayout">
        <pc:chgData name="Timperley, David" userId="3c8f18d3-a34f-47cd-aa86-d0b5d477a932" providerId="ADAL" clId="{5A7C33DD-7040-4921-913A-5F49FAC6867D}" dt="2024-11-05T16:43:32.686" v="2583" actId="732"/>
        <pc:sldMkLst>
          <pc:docMk/>
          <pc:sldMk cId="1142778289" sldId="2076137735"/>
        </pc:sldMkLst>
        <pc:spChg chg="mod">
          <ac:chgData name="Timperley, David" userId="3c8f18d3-a34f-47cd-aa86-d0b5d477a932" providerId="ADAL" clId="{5A7C33DD-7040-4921-913A-5F49FAC6867D}" dt="2024-11-05T00:40:32.303" v="2508" actId="255"/>
          <ac:spMkLst>
            <pc:docMk/>
            <pc:sldMk cId="1142778289" sldId="2076137735"/>
            <ac:spMk id="7" creationId="{D058F979-E737-B042-D829-776383D3F0E6}"/>
          </ac:spMkLst>
        </pc:spChg>
        <pc:picChg chg="add del mod modCrop">
          <ac:chgData name="Timperley, David" userId="3c8f18d3-a34f-47cd-aa86-d0b5d477a932" providerId="ADAL" clId="{5A7C33DD-7040-4921-913A-5F49FAC6867D}" dt="2024-11-05T16:38:16.259" v="2550" actId="478"/>
          <ac:picMkLst>
            <pc:docMk/>
            <pc:sldMk cId="1142778289" sldId="2076137735"/>
            <ac:picMk id="3" creationId="{04E1B66F-5E08-131B-4F87-90A317E95E4F}"/>
          </ac:picMkLst>
        </pc:picChg>
        <pc:picChg chg="add del">
          <ac:chgData name="Timperley, David" userId="3c8f18d3-a34f-47cd-aa86-d0b5d477a932" providerId="ADAL" clId="{5A7C33DD-7040-4921-913A-5F49FAC6867D}" dt="2024-11-05T16:38:22.413" v="2552" actId="22"/>
          <ac:picMkLst>
            <pc:docMk/>
            <pc:sldMk cId="1142778289" sldId="2076137735"/>
            <ac:picMk id="4" creationId="{649C9B2A-85B6-6ABB-4AF9-6573D0957C34}"/>
          </ac:picMkLst>
        </pc:picChg>
        <pc:picChg chg="del">
          <ac:chgData name="Timperley, David" userId="3c8f18d3-a34f-47cd-aa86-d0b5d477a932" providerId="ADAL" clId="{5A7C33DD-7040-4921-913A-5F49FAC6867D}" dt="2024-11-05T00:31:49.534" v="2458" actId="478"/>
          <ac:picMkLst>
            <pc:docMk/>
            <pc:sldMk cId="1142778289" sldId="2076137735"/>
            <ac:picMk id="6" creationId="{1A026C15-FD1C-A9D8-FC2A-7BBE3EAEABB4}"/>
          </ac:picMkLst>
        </pc:picChg>
        <pc:picChg chg="add del">
          <ac:chgData name="Timperley, David" userId="3c8f18d3-a34f-47cd-aa86-d0b5d477a932" providerId="ADAL" clId="{5A7C33DD-7040-4921-913A-5F49FAC6867D}" dt="2024-11-05T16:39:22.486" v="2554" actId="22"/>
          <ac:picMkLst>
            <pc:docMk/>
            <pc:sldMk cId="1142778289" sldId="2076137735"/>
            <ac:picMk id="6" creationId="{5ABB8EFE-04E3-23E6-25F7-54100AE1275E}"/>
          </ac:picMkLst>
        </pc:picChg>
        <pc:picChg chg="add mod modCrop">
          <ac:chgData name="Timperley, David" userId="3c8f18d3-a34f-47cd-aa86-d0b5d477a932" providerId="ADAL" clId="{5A7C33DD-7040-4921-913A-5F49FAC6867D}" dt="2024-11-05T16:43:32.686" v="2583" actId="732"/>
          <ac:picMkLst>
            <pc:docMk/>
            <pc:sldMk cId="1142778289" sldId="2076137735"/>
            <ac:picMk id="9" creationId="{D7D11858-23DA-8EB8-0E13-CD39AD704B04}"/>
          </ac:picMkLst>
        </pc:picChg>
      </pc:sldChg>
      <pc:sldChg chg="modSp mod">
        <pc:chgData name="Timperley, David" userId="3c8f18d3-a34f-47cd-aa86-d0b5d477a932" providerId="ADAL" clId="{5A7C33DD-7040-4921-913A-5F49FAC6867D}" dt="2024-10-31T11:17:31.097" v="1590" actId="20577"/>
        <pc:sldMkLst>
          <pc:docMk/>
          <pc:sldMk cId="1452678301" sldId="2076137737"/>
        </pc:sldMkLst>
        <pc:spChg chg="mod">
          <ac:chgData name="Timperley, David" userId="3c8f18d3-a34f-47cd-aa86-d0b5d477a932" providerId="ADAL" clId="{5A7C33DD-7040-4921-913A-5F49FAC6867D}" dt="2024-10-31T11:17:31.097" v="1590" actId="20577"/>
          <ac:spMkLst>
            <pc:docMk/>
            <pc:sldMk cId="1452678301" sldId="2076137737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0:00:07.506" v="955" actId="113"/>
        <pc:sldMkLst>
          <pc:docMk/>
          <pc:sldMk cId="4284344330" sldId="2076137740"/>
        </pc:sldMkLst>
        <pc:spChg chg="mod">
          <ac:chgData name="Timperley, David" userId="3c8f18d3-a34f-47cd-aa86-d0b5d477a932" providerId="ADAL" clId="{5A7C33DD-7040-4921-913A-5F49FAC6867D}" dt="2024-10-31T10:00:07.506" v="955" actId="113"/>
          <ac:spMkLst>
            <pc:docMk/>
            <pc:sldMk cId="4284344330" sldId="2076137740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09:31:32.032" v="111" actId="20577"/>
        <pc:sldMkLst>
          <pc:docMk/>
          <pc:sldMk cId="3364751371" sldId="2076137742"/>
        </pc:sldMkLst>
        <pc:spChg chg="mod">
          <ac:chgData name="Timperley, David" userId="3c8f18d3-a34f-47cd-aa86-d0b5d477a932" providerId="ADAL" clId="{5A7C33DD-7040-4921-913A-5F49FAC6867D}" dt="2024-10-31T09:31:32.032" v="111" actId="20577"/>
          <ac:spMkLst>
            <pc:docMk/>
            <pc:sldMk cId="3364751371" sldId="2076137742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0:18:34.008" v="1522" actId="20577"/>
        <pc:sldMkLst>
          <pc:docMk/>
          <pc:sldMk cId="828211439" sldId="2076137743"/>
        </pc:sldMkLst>
        <pc:spChg chg="mod">
          <ac:chgData name="Timperley, David" userId="3c8f18d3-a34f-47cd-aa86-d0b5d477a932" providerId="ADAL" clId="{5A7C33DD-7040-4921-913A-5F49FAC6867D}" dt="2024-10-31T10:18:34.008" v="1522" actId="20577"/>
          <ac:spMkLst>
            <pc:docMk/>
            <pc:sldMk cId="828211439" sldId="2076137743"/>
            <ac:spMk id="6" creationId="{38C980D6-DC87-2BCB-B5EC-F1649ACC1E3D}"/>
          </ac:spMkLst>
        </pc:spChg>
      </pc:sldChg>
      <pc:sldChg chg="modSp mod">
        <pc:chgData name="Timperley, David" userId="3c8f18d3-a34f-47cd-aa86-d0b5d477a932" providerId="ADAL" clId="{5A7C33DD-7040-4921-913A-5F49FAC6867D}" dt="2024-10-31T10:09:48.526" v="1316" actId="20577"/>
        <pc:sldMkLst>
          <pc:docMk/>
          <pc:sldMk cId="822791270" sldId="2076137744"/>
        </pc:sldMkLst>
        <pc:spChg chg="mod">
          <ac:chgData name="Timperley, David" userId="3c8f18d3-a34f-47cd-aa86-d0b5d477a932" providerId="ADAL" clId="{5A7C33DD-7040-4921-913A-5F49FAC6867D}" dt="2024-10-31T10:09:48.526" v="1316" actId="20577"/>
          <ac:spMkLst>
            <pc:docMk/>
            <pc:sldMk cId="822791270" sldId="2076137744"/>
            <ac:spMk id="6" creationId="{38C980D6-DC87-2BCB-B5EC-F1649ACC1E3D}"/>
          </ac:spMkLst>
        </pc:spChg>
      </pc:sldChg>
      <pc:sldChg chg="modSp add mod ord">
        <pc:chgData name="Timperley, David" userId="3c8f18d3-a34f-47cd-aa86-d0b5d477a932" providerId="ADAL" clId="{5A7C33DD-7040-4921-913A-5F49FAC6867D}" dt="2024-11-05T16:45:15.998" v="2605" actId="20577"/>
        <pc:sldMkLst>
          <pc:docMk/>
          <pc:sldMk cId="1136006366" sldId="2076137745"/>
        </pc:sldMkLst>
        <pc:spChg chg="mod">
          <ac:chgData name="Timperley, David" userId="3c8f18d3-a34f-47cd-aa86-d0b5d477a932" providerId="ADAL" clId="{5A7C33DD-7040-4921-913A-5F49FAC6867D}" dt="2024-11-04T21:28:37.659" v="2439" actId="20577"/>
          <ac:spMkLst>
            <pc:docMk/>
            <pc:sldMk cId="1136006366" sldId="2076137745"/>
            <ac:spMk id="6" creationId="{A7962376-5D56-3525-1B98-E1D67034E72C}"/>
          </ac:spMkLst>
        </pc:spChg>
        <pc:spChg chg="mod">
          <ac:chgData name="Timperley, David" userId="3c8f18d3-a34f-47cd-aa86-d0b5d477a932" providerId="ADAL" clId="{5A7C33DD-7040-4921-913A-5F49FAC6867D}" dt="2024-11-05T16:45:15.998" v="2605" actId="20577"/>
          <ac:spMkLst>
            <pc:docMk/>
            <pc:sldMk cId="1136006366" sldId="2076137745"/>
            <ac:spMk id="7" creationId="{29DBD1DA-AEEA-7570-7C08-04F7B45F6242}"/>
          </ac:spMkLst>
        </pc:spChg>
      </pc:sldChg>
      <pc:sldChg chg="new del">
        <pc:chgData name="Timperley, David" userId="3c8f18d3-a34f-47cd-aa86-d0b5d477a932" providerId="ADAL" clId="{5A7C33DD-7040-4921-913A-5F49FAC6867D}" dt="2024-11-05T15:44:16.961" v="2549" actId="2696"/>
        <pc:sldMkLst>
          <pc:docMk/>
          <pc:sldMk cId="1347083844" sldId="207613774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25C11-1F6D-FE41-86A8-7757ACA19C9E}" type="datetimeFigureOut">
              <a:rPr lang="en-US" smtClean="0"/>
              <a:t>11/5/2024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5C3AF-5541-6A4B-8A23-237CF3ADDB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9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5C3AF-5541-6A4B-8A23-237CF3ADDBC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26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g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(magent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1122363"/>
            <a:ext cx="9666514" cy="2387600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486" y="3602038"/>
            <a:ext cx="9666514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4" name="Picture 3" descr="Salford City Council logo&#10;&#10;Description automatically generated">
            <a:extLst>
              <a:ext uri="{FF2B5EF4-FFF2-40B4-BE49-F238E27FC236}">
                <a16:creationId xmlns:a16="http://schemas.microsoft.com/office/drawing/2014/main" id="{AF84EEBD-253C-5AD1-F33D-8673E91CE6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05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section half imag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4644656" cy="2387600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0"/>
            <a:ext cx="6096000" cy="6857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113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section half image (m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1535B1-3873-741B-6FFF-0C76F46AA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00199"/>
            <a:ext cx="4644656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1345223"/>
            <a:ext cx="6096000" cy="55244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075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 section half image (b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1535B1-3873-741B-6FFF-0C76F46AAA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197"/>
            <a:ext cx="12192000" cy="132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00199"/>
            <a:ext cx="4644656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1345223"/>
            <a:ext cx="6096000" cy="55244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9593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ngle column (magenta)">
    <p:bg>
      <p:bgPr>
        <a:solidFill>
          <a:srgbClr val="D811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31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alford City Council logo&#10;&#10;Description automatically generated">
            <a:extLst>
              <a:ext uri="{FF2B5EF4-FFF2-40B4-BE49-F238E27FC236}">
                <a16:creationId xmlns:a16="http://schemas.microsoft.com/office/drawing/2014/main" id="{2AB6E1A7-63BD-AA82-5FCF-94DB70F8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8EA16BA-7476-8BB4-7843-7C7F420E2B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265"/>
            <a:ext cx="10515600" cy="46461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DFC915-8BB6-F763-918C-19355B492117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102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ng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538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Salford City Council logo&#10;&#10;Description automatically generated">
            <a:extLst>
              <a:ext uri="{FF2B5EF4-FFF2-40B4-BE49-F238E27FC236}">
                <a16:creationId xmlns:a16="http://schemas.microsoft.com/office/drawing/2014/main" id="{DD8D8CE3-283C-FDEF-7604-65DD992348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3FECCE-20C0-F0D4-8046-63F6C1971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265"/>
            <a:ext cx="10515600" cy="46461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42800E-0E17-4E77-2E84-311AEBAEEC98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954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ngle column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5A1C65-699B-1DB1-5DBA-2D5EC5BDB3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60830"/>
            <a:ext cx="12192000" cy="13832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538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Salford City Council logo&#10;&#10;Description automatically generated">
            <a:extLst>
              <a:ext uri="{FF2B5EF4-FFF2-40B4-BE49-F238E27FC236}">
                <a16:creationId xmlns:a16="http://schemas.microsoft.com/office/drawing/2014/main" id="{DD8D8CE3-283C-FDEF-7604-65DD992348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3FECCE-20C0-F0D4-8046-63F6C1971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265"/>
            <a:ext cx="10515600" cy="46461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42800E-0E17-4E77-2E84-311AEBAEEC98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858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ingle column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58DA35-D5FD-9B59-9BE6-D636C8FE387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2910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538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 descr="Salford City Council logo&#10;&#10;Description automatically generated">
            <a:extLst>
              <a:ext uri="{FF2B5EF4-FFF2-40B4-BE49-F238E27FC236}">
                <a16:creationId xmlns:a16="http://schemas.microsoft.com/office/drawing/2014/main" id="{DD8D8CE3-283C-FDEF-7604-65DD992348E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3FECCE-20C0-F0D4-8046-63F6C1971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76265"/>
            <a:ext cx="10515600" cy="46461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42800E-0E17-4E77-2E84-311AEBAEEC98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953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double column (magent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31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4999073" cy="427331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D724039-6C42-6F4A-E3DB-8B16C33D2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2698" y="1649010"/>
            <a:ext cx="4921102" cy="427331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B01179D-4FC8-C134-B00B-92C44FC0E617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CD952515-4475-EF24-96EC-CF54C83E24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E4104C-04EA-7E2F-E956-BE7C9F19C061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6228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double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4999073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D724039-6C42-6F4A-E3DB-8B16C33D2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2698" y="1649010"/>
            <a:ext cx="4921102" cy="42733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052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double column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B44DF05-9BE8-6CF5-8764-355DB8853A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91"/>
            <a:ext cx="12192000" cy="133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4999073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D724039-6C42-6F4A-E3DB-8B16C33D2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2698" y="1649010"/>
            <a:ext cx="4921102" cy="42733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45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1172307"/>
            <a:ext cx="9666514" cy="2337655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486" y="3602038"/>
            <a:ext cx="9666514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rgbClr val="1A191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5" name="Picture 4" descr="Salford City Council logo&#10;&#10;Description automatically generated">
            <a:extLst>
              <a:ext uri="{FF2B5EF4-FFF2-40B4-BE49-F238E27FC236}">
                <a16:creationId xmlns:a16="http://schemas.microsoft.com/office/drawing/2014/main" id="{767E5CAB-B5ED-06D3-4C2B-BDA92D56CB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5361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double column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4B44DF05-9BE8-6CF5-8764-355DB8853A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8988"/>
            <a:ext cx="12192000" cy="132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4999073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AD724039-6C42-6F4A-E3DB-8B16C33D2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32698" y="1649010"/>
            <a:ext cx="4921102" cy="42733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928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arrow text column (magent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3084871" cy="427331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20C1B56-1657-D3F1-F820-706A6A23F81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19575" y="1649413"/>
            <a:ext cx="7134225" cy="427355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media</a:t>
            </a:r>
          </a:p>
        </p:txBody>
      </p:sp>
    </p:spTree>
    <p:extLst>
      <p:ext uri="{BB962C8B-B14F-4D97-AF65-F5344CB8AC3E}">
        <p14:creationId xmlns:p14="http://schemas.microsoft.com/office/powerpoint/2010/main" val="25681707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table page narrow text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3084871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AFC74B60-1227-B2D8-A277-F1F5EC16F3A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19575" y="1649413"/>
            <a:ext cx="7134225" cy="427355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media</a:t>
            </a:r>
          </a:p>
        </p:txBody>
      </p:sp>
    </p:spTree>
    <p:extLst>
      <p:ext uri="{BB962C8B-B14F-4D97-AF65-F5344CB8AC3E}">
        <p14:creationId xmlns:p14="http://schemas.microsoft.com/office/powerpoint/2010/main" val="39924292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table page narrow text column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DECCC-FE9C-02FD-2469-775B91A3D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3084871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8DF10F42-04B5-D560-80E1-7DF32D410BD1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19575" y="1649413"/>
            <a:ext cx="7134225" cy="427355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media</a:t>
            </a:r>
          </a:p>
        </p:txBody>
      </p:sp>
    </p:spTree>
    <p:extLst>
      <p:ext uri="{BB962C8B-B14F-4D97-AF65-F5344CB8AC3E}">
        <p14:creationId xmlns:p14="http://schemas.microsoft.com/office/powerpoint/2010/main" val="16681285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/table page narrow text column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46DECCC-FE9C-02FD-2469-775B91A3DB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197"/>
            <a:ext cx="12192000" cy="132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49011"/>
            <a:ext cx="3084871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42AFBF33-1599-5E17-F156-4E91C64883F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219575" y="1649413"/>
            <a:ext cx="7134225" cy="427355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Click to add media</a:t>
            </a:r>
          </a:p>
        </p:txBody>
      </p:sp>
    </p:spTree>
    <p:extLst>
      <p:ext uri="{BB962C8B-B14F-4D97-AF65-F5344CB8AC3E}">
        <p14:creationId xmlns:p14="http://schemas.microsoft.com/office/powerpoint/2010/main" val="39275398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03F64-3737-97E7-6812-159B76F7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92875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/>
            <a:fld id="{B80502C1-647D-6042-93CD-D05D781608BE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4D68221-FEB2-64ED-0D56-F878B3617F6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insert full page landscape image</a:t>
            </a:r>
          </a:p>
        </p:txBody>
      </p:sp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1585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D583DCCF-F989-0C3E-8A86-EEB164017798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dirty="0"/>
              <a:t>Click to add full page video</a:t>
            </a:r>
          </a:p>
        </p:txBody>
      </p:sp>
    </p:spTree>
    <p:extLst>
      <p:ext uri="{BB962C8B-B14F-4D97-AF65-F5344CB8AC3E}">
        <p14:creationId xmlns:p14="http://schemas.microsoft.com/office/powerpoint/2010/main" val="24900601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laptop (magent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6601128-858B-945D-EB84-85E6B9659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49011"/>
            <a:ext cx="3644900" cy="427331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2FD1875-012B-14B0-5551-F152A94B01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15867" y="1895365"/>
            <a:ext cx="5143500" cy="3185811"/>
          </a:xfrm>
        </p:spPr>
        <p:txBody>
          <a:bodyPr/>
          <a:lstStyle/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7891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page laptop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79DEFB9B-7A69-3166-A734-E2C31C0AB8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76800" y="1594152"/>
            <a:ext cx="7315200" cy="5263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DF2174E-EDA5-DD2C-A9C8-28440D6EB9A4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49011"/>
            <a:ext cx="3644900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2FD1875-012B-14B0-5551-F152A94B01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6300" y="1830689"/>
            <a:ext cx="5143500" cy="3185811"/>
          </a:xfrm>
        </p:spPr>
        <p:txBody>
          <a:bodyPr/>
          <a:lstStyle/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495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laptop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79E206B-2C56-0665-F125-815DB7F586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460"/>
            <a:ext cx="12192000" cy="1333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DEFB9B-7A69-3166-A734-E2C31C0AB8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76800" y="1594152"/>
            <a:ext cx="7315200" cy="5263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49011"/>
            <a:ext cx="3644900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2FD1875-012B-14B0-5551-F152A94B01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6300" y="1830689"/>
            <a:ext cx="5143500" cy="3185811"/>
          </a:xfrm>
        </p:spPr>
        <p:txBody>
          <a:bodyPr/>
          <a:lstStyle/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452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 (M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14EA51-0462-64AB-3FAC-C2374864BD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1600199"/>
            <a:ext cx="9666514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486" y="3602038"/>
            <a:ext cx="9666514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rgbClr val="1A191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5" name="Picture 4" descr="Salford City Council logo&#10;&#10;Description automatically generated">
            <a:extLst>
              <a:ext uri="{FF2B5EF4-FFF2-40B4-BE49-F238E27FC236}">
                <a16:creationId xmlns:a16="http://schemas.microsoft.com/office/drawing/2014/main" id="{767E5CAB-B5ED-06D3-4C2B-BDA92D56CB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316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 laptop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79E206B-2C56-0665-F125-815DB7F586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2263"/>
            <a:ext cx="12192000" cy="132910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9DEFB9B-7A69-3166-A734-E2C31C0AB80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876800" y="1594152"/>
            <a:ext cx="7315200" cy="52638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7FAF8B-E75C-4744-B5A0-192467FDF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3E0246-71B2-95D1-520F-20417C9A9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CB0F-4A12-1EE0-E11C-358D6CE9E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F0A3C57-97B3-BF06-FE20-665149D06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649011"/>
            <a:ext cx="3644900" cy="427331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F6A41CDA-EC86-F32D-FF69-C398A150A6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5970171-FB83-14B9-7B3E-1021AA88FB5F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2FD1875-012B-14B0-5551-F152A94B011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6300" y="1830689"/>
            <a:ext cx="5143500" cy="3185811"/>
          </a:xfrm>
        </p:spPr>
        <p:txBody>
          <a:bodyPr/>
          <a:lstStyle/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64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3 column (mag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2155-A18A-A173-A043-4A0AFDEEE400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88911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3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2155-A18A-A173-A043-4A0AFDEEE400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82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F25B434-C258-D24D-0A63-C350AF885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932"/>
            <a:ext cx="12192000" cy="1333500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67473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F25B434-C258-D24D-0A63-C350AF885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2735"/>
            <a:ext cx="12192000" cy="1329106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3544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3 column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2155-A18A-A173-A043-4A0AFDEEE400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7673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Black sub heads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F25B434-C258-D24D-0A63-C350AF885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4932"/>
            <a:ext cx="12192000" cy="1333500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47973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Black sub heads (B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1F25B434-C258-D24D-0A63-C350AF8851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-2735"/>
            <a:ext cx="12192000" cy="1329106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B6833CD-8A8F-DBE7-E4E1-678C6232DC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4672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D4E44A3-B239-35B1-6C93-9251731F402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446202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3B841BA8-A758-8176-120D-934EA0E0142F}"/>
              </a:ext>
            </a:extLst>
          </p:cNvPr>
          <p:cNvSpPr>
            <a:spLocks noGrp="1"/>
          </p:cNvSpPr>
          <p:nvPr>
            <p:ph sz="half" idx="23"/>
          </p:nvPr>
        </p:nvSpPr>
        <p:spPr>
          <a:xfrm>
            <a:off x="8132571" y="2948973"/>
            <a:ext cx="3060000" cy="292795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200"/>
            </a:lvl5pPr>
            <a:lvl6pPr>
              <a:defRPr sz="1100"/>
            </a:lvl6pPr>
            <a:lvl7pPr>
              <a:defRPr sz="1050"/>
            </a:lvl7pPr>
            <a:lvl8pPr>
              <a:defRPr sz="1000"/>
            </a:lvl8pPr>
            <a:lvl9pPr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01020902-411F-5736-DE0E-551E61E73B6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08038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3F5CE8DF-465A-A7BC-5577-2FD83327258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470305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BE7BFD3-E162-5F86-580D-F83853B52F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132571" y="1970379"/>
            <a:ext cx="3055937" cy="815373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FontTx/>
              <a:buNone/>
              <a:defRPr sz="2400" b="1" i="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Sub title</a:t>
            </a:r>
            <a:endParaRPr lang="en-GB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768C2E-DBFC-215B-C068-74FDAE016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0277BBB2-1B23-96DD-DD0A-E4800035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04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fld id="{B80502C1-647D-6042-93CD-D05D781608B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580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ck page magenta (contact details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Contact details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2155-A18A-A173-A043-4A0AFDEEE400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3E8E5AC-CD0E-FD68-3092-527253DEBB7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476265"/>
            <a:ext cx="10515600" cy="46461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0" indent="0">
              <a:buNone/>
              <a:defRPr b="0" i="0" baseline="0">
                <a:solidFill>
                  <a:schemeClr val="bg1"/>
                </a:solidFill>
              </a:defRPr>
            </a:lvl4pPr>
            <a:lvl5pPr indent="0">
              <a:defRPr>
                <a:solidFill>
                  <a:schemeClr val="bg1"/>
                </a:solidFill>
              </a:defRPr>
            </a:lvl5pPr>
          </a:lstStyle>
          <a:p>
            <a:pPr lvl="3"/>
            <a:r>
              <a:rPr lang="en-GB" dirty="0"/>
              <a:t>Name (if relevant)</a:t>
            </a:r>
          </a:p>
          <a:p>
            <a:pPr lvl="3"/>
            <a:r>
              <a:rPr lang="en-GB" dirty="0"/>
              <a:t>Directorate</a:t>
            </a:r>
          </a:p>
          <a:p>
            <a:pPr lvl="3"/>
            <a:r>
              <a:rPr lang="en-GB" dirty="0"/>
              <a:t>Address (if relevant)</a:t>
            </a:r>
          </a:p>
          <a:p>
            <a:pPr lvl="3"/>
            <a:r>
              <a:rPr lang="en-GB" dirty="0" err="1"/>
              <a:t>www.salford.gov.uk</a:t>
            </a:r>
            <a:r>
              <a:rPr lang="en-GB" dirty="0"/>
              <a:t>/URL</a:t>
            </a:r>
          </a:p>
        </p:txBody>
      </p:sp>
    </p:spTree>
    <p:extLst>
      <p:ext uri="{BB962C8B-B14F-4D97-AF65-F5344CB8AC3E}">
        <p14:creationId xmlns:p14="http://schemas.microsoft.com/office/powerpoint/2010/main" val="103512011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ck page (contact detail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/>
            </a:lvl1pPr>
          </a:lstStyle>
          <a:p>
            <a:r>
              <a:rPr lang="en-GB" dirty="0"/>
              <a:t>Contact details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DC2155-A18A-A173-A043-4A0AFDEEE400}"/>
              </a:ext>
            </a:extLst>
          </p:cNvPr>
          <p:cNvCxnSpPr/>
          <p:nvPr userDrawn="1"/>
        </p:nvCxnSpPr>
        <p:spPr>
          <a:xfrm>
            <a:off x="838200" y="1233377"/>
            <a:ext cx="10515600" cy="0"/>
          </a:xfrm>
          <a:prstGeom prst="line">
            <a:avLst/>
          </a:prstGeom>
          <a:ln w="12700">
            <a:solidFill>
              <a:srgbClr val="D811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0DE916-9C8E-9179-3DFD-3CE06FB8ADEA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38200" y="1463565"/>
            <a:ext cx="10515600" cy="46461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0" indent="0">
              <a:buNone/>
              <a:defRPr b="0" i="0" baseline="0">
                <a:solidFill>
                  <a:schemeClr val="tx1"/>
                </a:solidFill>
              </a:defRPr>
            </a:lvl4pPr>
            <a:lvl5pPr indent="0">
              <a:defRPr>
                <a:solidFill>
                  <a:schemeClr val="bg1"/>
                </a:solidFill>
              </a:defRPr>
            </a:lvl5pPr>
          </a:lstStyle>
          <a:p>
            <a:pPr lvl="3"/>
            <a:r>
              <a:rPr lang="en-GB" dirty="0"/>
              <a:t>Name</a:t>
            </a:r>
          </a:p>
          <a:p>
            <a:pPr lvl="3"/>
            <a:r>
              <a:rPr lang="en-GB" dirty="0"/>
              <a:t>Directorate</a:t>
            </a:r>
          </a:p>
          <a:p>
            <a:pPr lvl="3"/>
            <a:r>
              <a:rPr lang="en-GB" dirty="0"/>
              <a:t>Address (if relevant)</a:t>
            </a:r>
          </a:p>
          <a:p>
            <a:pPr lvl="3"/>
            <a:r>
              <a:rPr lang="en-GB" dirty="0" err="1"/>
              <a:t>www.salford.gov.uk</a:t>
            </a:r>
            <a:r>
              <a:rPr lang="en-GB" dirty="0"/>
              <a:t>/URL</a:t>
            </a:r>
          </a:p>
        </p:txBody>
      </p:sp>
    </p:spTree>
    <p:extLst>
      <p:ext uri="{BB962C8B-B14F-4D97-AF65-F5344CB8AC3E}">
        <p14:creationId xmlns:p14="http://schemas.microsoft.com/office/powerpoint/2010/main" val="52906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(B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14EA51-0462-64AB-3FAC-C2374864BD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197"/>
            <a:ext cx="12192000" cy="132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1600199"/>
            <a:ext cx="9666514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01486" y="3602038"/>
            <a:ext cx="9666514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rgbClr val="1A191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5" name="Picture 4" descr="Salford City Council logo&#10;&#10;Description automatically generated">
            <a:extLst>
              <a:ext uri="{FF2B5EF4-FFF2-40B4-BE49-F238E27FC236}">
                <a16:creationId xmlns:a16="http://schemas.microsoft.com/office/drawing/2014/main" id="{767E5CAB-B5ED-06D3-4C2B-BDA92D56CB7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16825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page contact details -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697DCC5-8ACE-ADF5-9237-430D3A27CE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758"/>
            <a:ext cx="12192000" cy="1333500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Contact details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0DE916-9C8E-9179-3DFD-3CE06FB8ADEA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38200" y="1463565"/>
            <a:ext cx="10515600" cy="46461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0" indent="0">
              <a:buNone/>
              <a:defRPr b="0" i="0" baseline="0">
                <a:solidFill>
                  <a:schemeClr val="tx1"/>
                </a:solidFill>
              </a:defRPr>
            </a:lvl4pPr>
            <a:lvl5pPr indent="0">
              <a:defRPr>
                <a:solidFill>
                  <a:schemeClr val="bg1"/>
                </a:solidFill>
              </a:defRPr>
            </a:lvl5pPr>
          </a:lstStyle>
          <a:p>
            <a:pPr lvl="3"/>
            <a:r>
              <a:rPr lang="en-GB" dirty="0"/>
              <a:t>Name</a:t>
            </a:r>
          </a:p>
          <a:p>
            <a:pPr lvl="3"/>
            <a:r>
              <a:rPr lang="en-GB" dirty="0"/>
              <a:t>Directorate</a:t>
            </a:r>
          </a:p>
          <a:p>
            <a:pPr lvl="3"/>
            <a:r>
              <a:rPr lang="en-GB" dirty="0"/>
              <a:t>Address (if relevant)</a:t>
            </a:r>
          </a:p>
          <a:p>
            <a:pPr lvl="3"/>
            <a:r>
              <a:rPr lang="en-GB" dirty="0" err="1"/>
              <a:t>www.salford.gov.uk</a:t>
            </a:r>
            <a:r>
              <a:rPr lang="en-GB" dirty="0"/>
              <a:t>/URL</a:t>
            </a:r>
          </a:p>
        </p:txBody>
      </p:sp>
    </p:spTree>
    <p:extLst>
      <p:ext uri="{BB962C8B-B14F-4D97-AF65-F5344CB8AC3E}">
        <p14:creationId xmlns:p14="http://schemas.microsoft.com/office/powerpoint/2010/main" val="323432169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ck page contact details - (M bann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697DCC5-8ACE-ADF5-9237-430D3A27CE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8955"/>
            <a:ext cx="12192000" cy="1329106"/>
          </a:xfrm>
          <a:prstGeom prst="rect">
            <a:avLst/>
          </a:prstGeom>
        </p:spPr>
      </p:pic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1A4A2083-D0F8-03F4-B5FA-18072104708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76F797F-7206-A1DB-B5F9-B09CAF58BA45}"/>
              </a:ext>
            </a:extLst>
          </p:cNvPr>
          <p:cNvCxnSpPr/>
          <p:nvPr userDrawn="1"/>
        </p:nvCxnSpPr>
        <p:spPr>
          <a:xfrm>
            <a:off x="838200" y="6356350"/>
            <a:ext cx="1051560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18534825-F3DD-F667-1137-95C8B93C45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1" y="294571"/>
            <a:ext cx="7051158" cy="757941"/>
          </a:xfrm>
        </p:spPr>
        <p:txBody>
          <a:bodyPr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Contact details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70DE916-9C8E-9179-3DFD-3CE06FB8ADEA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38200" y="1463565"/>
            <a:ext cx="10515600" cy="464617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 marL="0" indent="0">
              <a:buNone/>
              <a:defRPr b="0" i="0" baseline="0">
                <a:solidFill>
                  <a:schemeClr val="tx1"/>
                </a:solidFill>
              </a:defRPr>
            </a:lvl4pPr>
            <a:lvl5pPr indent="0">
              <a:defRPr>
                <a:solidFill>
                  <a:schemeClr val="bg1"/>
                </a:solidFill>
              </a:defRPr>
            </a:lvl5pPr>
          </a:lstStyle>
          <a:p>
            <a:pPr lvl="3"/>
            <a:r>
              <a:rPr lang="en-GB" dirty="0"/>
              <a:t>Name</a:t>
            </a:r>
          </a:p>
          <a:p>
            <a:pPr lvl="3"/>
            <a:r>
              <a:rPr lang="en-GB" dirty="0"/>
              <a:t>Directorate</a:t>
            </a:r>
          </a:p>
          <a:p>
            <a:pPr lvl="3"/>
            <a:r>
              <a:rPr lang="en-GB" dirty="0"/>
              <a:t>Address (if relevant)</a:t>
            </a:r>
          </a:p>
          <a:p>
            <a:pPr lvl="3"/>
            <a:r>
              <a:rPr lang="en-GB" dirty="0" err="1"/>
              <a:t>www.salford.gov.uk</a:t>
            </a:r>
            <a:r>
              <a:rPr lang="en-GB" dirty="0"/>
              <a:t>/URL</a:t>
            </a:r>
          </a:p>
        </p:txBody>
      </p:sp>
    </p:spTree>
    <p:extLst>
      <p:ext uri="{BB962C8B-B14F-4D97-AF65-F5344CB8AC3E}">
        <p14:creationId xmlns:p14="http://schemas.microsoft.com/office/powerpoint/2010/main" val="15990022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nal page (magenta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9FB1CB31-B2B1-45E8-BCFA-3D52B62DF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27004" y="2826039"/>
            <a:ext cx="2845553" cy="60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6731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Final page (white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alford City Council logo&#10;&#10;Description automatically generated">
            <a:extLst>
              <a:ext uri="{FF2B5EF4-FFF2-40B4-BE49-F238E27FC236}">
                <a16:creationId xmlns:a16="http://schemas.microsoft.com/office/drawing/2014/main" id="{9FB1CB31-B2B1-45E8-BCFA-3D52B62DF1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27004" y="2826039"/>
            <a:ext cx="2845553" cy="60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0691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section (magent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4644656" cy="2387600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09145" y="1122363"/>
            <a:ext cx="4644656" cy="41354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C64F402D-015B-E875-E38C-2FD3038D6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1397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 section (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00199"/>
            <a:ext cx="4644656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718" y="1600199"/>
            <a:ext cx="4644656" cy="4135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36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section (M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DB15CC-DFB5-79BF-9BD0-34BF4266B8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133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00199"/>
            <a:ext cx="4644656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718" y="1600199"/>
            <a:ext cx="4644656" cy="4135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26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 section (B bann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DB15CC-DFB5-79BF-9BD0-34BF4266B8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2197"/>
            <a:ext cx="12192000" cy="13291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600199"/>
            <a:ext cx="4644656" cy="1909763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rgbClr val="1A1918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732718" y="1600199"/>
            <a:ext cx="4644656" cy="413543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7133FAF5-3EBA-31A9-7076-C348F166A2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8101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 section half image (magenta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B65B0-07EE-2CAE-4610-6E701EC778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4644656" cy="2387600"/>
          </a:xfrm>
        </p:spPr>
        <p:txBody>
          <a:bodyPr anchor="b">
            <a:normAutofit/>
          </a:bodyPr>
          <a:lstStyle>
            <a:lvl1pPr algn="l">
              <a:defRPr sz="3400" baseline="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86F8A1-A3C1-E513-A59E-4156AEDB38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602038"/>
            <a:ext cx="4644656" cy="1655762"/>
          </a:xfrm>
        </p:spPr>
        <p:txBody>
          <a:bodyPr/>
          <a:lstStyle>
            <a:lvl1pPr marL="0" indent="0" algn="l">
              <a:buNone/>
              <a:defRPr sz="24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1236A88-CBFD-5EE2-B8B8-1C4120A541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096000" y="-1"/>
            <a:ext cx="6096000" cy="69415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a picture</a:t>
            </a:r>
          </a:p>
        </p:txBody>
      </p:sp>
      <p:pic>
        <p:nvPicPr>
          <p:cNvPr id="7" name="Picture 6" descr="Salford City Council logo&#10;&#10;Description automatically generated">
            <a:extLst>
              <a:ext uri="{FF2B5EF4-FFF2-40B4-BE49-F238E27FC236}">
                <a16:creationId xmlns:a16="http://schemas.microsoft.com/office/drawing/2014/main" id="{C64F402D-015B-E875-E38C-2FD3038D63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05292" y="274116"/>
            <a:ext cx="1708150" cy="36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694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B02533-8C72-7F5D-4141-5CCF52EA0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3790"/>
            <a:ext cx="10515600" cy="11138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2CEEC9-E336-03A4-008B-855FA1A72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36423"/>
            <a:ext cx="10515600" cy="3940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2502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3" r:id="rId2"/>
    <p:sldLayoutId id="2147483706" r:id="rId3"/>
    <p:sldLayoutId id="2147483707" r:id="rId4"/>
    <p:sldLayoutId id="2147483670" r:id="rId5"/>
    <p:sldLayoutId id="2147483668" r:id="rId6"/>
    <p:sldLayoutId id="2147483703" r:id="rId7"/>
    <p:sldLayoutId id="2147483704" r:id="rId8"/>
    <p:sldLayoutId id="2147483679" r:id="rId9"/>
    <p:sldLayoutId id="2147483678" r:id="rId10"/>
    <p:sldLayoutId id="2147483702" r:id="rId11"/>
    <p:sldLayoutId id="2147483705" r:id="rId12"/>
    <p:sldLayoutId id="2147483662" r:id="rId13"/>
    <p:sldLayoutId id="2147483665" r:id="rId14"/>
    <p:sldLayoutId id="2147483688" r:id="rId15"/>
    <p:sldLayoutId id="2147483689" r:id="rId16"/>
    <p:sldLayoutId id="2147483671" r:id="rId17"/>
    <p:sldLayoutId id="2147483666" r:id="rId18"/>
    <p:sldLayoutId id="2147483690" r:id="rId19"/>
    <p:sldLayoutId id="2147483691" r:id="rId20"/>
    <p:sldLayoutId id="2147483681" r:id="rId21"/>
    <p:sldLayoutId id="2147483680" r:id="rId22"/>
    <p:sldLayoutId id="2147483692" r:id="rId23"/>
    <p:sldLayoutId id="2147483693" r:id="rId24"/>
    <p:sldLayoutId id="2147483655" r:id="rId25"/>
    <p:sldLayoutId id="2147483684" r:id="rId26"/>
    <p:sldLayoutId id="2147483709" r:id="rId27"/>
    <p:sldLayoutId id="2147483677" r:id="rId28"/>
    <p:sldLayoutId id="2147483694" r:id="rId29"/>
    <p:sldLayoutId id="2147483695" r:id="rId30"/>
    <p:sldLayoutId id="2147483682" r:id="rId31"/>
    <p:sldLayoutId id="2147483708" r:id="rId32"/>
    <p:sldLayoutId id="2147483696" r:id="rId33"/>
    <p:sldLayoutId id="2147483697" r:id="rId34"/>
    <p:sldLayoutId id="2147483687" r:id="rId35"/>
    <p:sldLayoutId id="2147483698" r:id="rId36"/>
    <p:sldLayoutId id="2147483699" r:id="rId37"/>
    <p:sldLayoutId id="2147483676" r:id="rId38"/>
    <p:sldLayoutId id="2147483675" r:id="rId39"/>
    <p:sldLayoutId id="2147483700" r:id="rId40"/>
    <p:sldLayoutId id="2147483701" r:id="rId41"/>
    <p:sldLayoutId id="2147483672" r:id="rId42"/>
    <p:sldLayoutId id="2147483673" r:id="rId4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ntactus.salford.gov.uk/?formtype=W_WELL" TargetMode="External"/><Relationship Id="rId2" Type="http://schemas.openxmlformats.org/officeDocument/2006/relationships/hyperlink" Target="mailto:workwellsalford@salford.gov.uk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s://www.salford.gov.uk/jobs-skills-and-work/workwel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fordcvs.co.uk/wellbeing-matters" TargetMode="External"/><Relationship Id="rId2" Type="http://schemas.openxmlformats.org/officeDocument/2006/relationships/hyperlink" Target="https://www.salford.gov.uk/health-improvement-service" TargetMode="External"/><Relationship Id="rId1" Type="http://schemas.openxmlformats.org/officeDocument/2006/relationships/slideLayout" Target="../slideLayouts/slideLayout14.xml"/><Relationship Id="rId5" Type="http://schemas.openxmlformats.org/officeDocument/2006/relationships/hyperlink" Target="https://www.salford.ac.uk/our-facilities/sports-injury-clinic" TargetMode="External"/><Relationship Id="rId4" Type="http://schemas.openxmlformats.org/officeDocument/2006/relationships/hyperlink" Target="https://www.salford.gov.uk/jobs-skills-and-work/help-finding-work-and-training/job-help-for-residents-and-businesses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ford.ac.uk/our-facilities/sports-injury-clinic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>
            <a:extLst>
              <a:ext uri="{FF2B5EF4-FFF2-40B4-BE49-F238E27FC236}">
                <a16:creationId xmlns:a16="http://schemas.microsoft.com/office/drawing/2014/main" id="{BE43C8F0-BE7B-2357-CDDE-DA61A283B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1486" y="1122363"/>
            <a:ext cx="9666514" cy="3467744"/>
          </a:xfrm>
        </p:spPr>
        <p:txBody>
          <a:bodyPr>
            <a:normAutofit/>
          </a:bodyPr>
          <a:lstStyle/>
          <a:p>
            <a:br>
              <a:rPr lang="en-GB" dirty="0"/>
            </a:br>
            <a:r>
              <a:rPr lang="en-GB" dirty="0" err="1"/>
              <a:t>WorkWell</a:t>
            </a:r>
            <a:r>
              <a:rPr lang="en-GB" dirty="0"/>
              <a:t> – Salford</a:t>
            </a:r>
            <a:br>
              <a:rPr lang="en-GB" dirty="0"/>
            </a:br>
            <a:br>
              <a:rPr lang="en-GB" dirty="0"/>
            </a:br>
            <a:br>
              <a:rPr lang="en-GB" b="0" dirty="0"/>
            </a:br>
            <a:r>
              <a:rPr lang="en-GB" sz="2800" b="0" kern="0" dirty="0">
                <a:latin typeface="Arial" panose="020B0604020202020204" pitchFamily="34" charset="0"/>
              </a:rPr>
              <a:t>Dave Timperley</a:t>
            </a:r>
            <a:br>
              <a:rPr lang="en-GB" sz="2800" b="0" kern="0" dirty="0">
                <a:latin typeface="Arial" panose="020B0604020202020204" pitchFamily="34" charset="0"/>
              </a:rPr>
            </a:br>
            <a:r>
              <a:rPr lang="en-GB" sz="2800" b="0" kern="0" dirty="0">
                <a:latin typeface="Arial" panose="020B0604020202020204" pitchFamily="34" charset="0"/>
              </a:rPr>
              <a:t>Commissioning Manager – Skills &amp; Work</a:t>
            </a:r>
            <a:br>
              <a:rPr lang="en-GB" sz="2800" b="0" kern="0" dirty="0">
                <a:latin typeface="Arial" panose="020B0604020202020204" pitchFamily="34" charset="0"/>
              </a:rPr>
            </a:br>
            <a:r>
              <a:rPr lang="en-GB" sz="2800" b="0" kern="0" dirty="0">
                <a:latin typeface="Arial" panose="020B0604020202020204" pitchFamily="34" charset="0"/>
              </a:rPr>
              <a:t>Locality Lead – </a:t>
            </a:r>
            <a:r>
              <a:rPr lang="en-GB" sz="2800" b="0" kern="0" dirty="0" err="1">
                <a:latin typeface="Arial" panose="020B0604020202020204" pitchFamily="34" charset="0"/>
              </a:rPr>
              <a:t>WorkWell</a:t>
            </a:r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27769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GM &amp; local governance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endParaRPr lang="en-GB" sz="2000" b="0" dirty="0">
              <a:latin typeface="+mj-lt"/>
            </a:endParaRPr>
          </a:p>
          <a:p>
            <a:r>
              <a:rPr lang="en-GB" sz="1800" kern="1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8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he 10 localities involved in the GM </a:t>
            </a:r>
            <a:r>
              <a:rPr lang="en-GB" sz="1800" kern="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WorkWell</a:t>
            </a:r>
            <a:r>
              <a:rPr lang="en-GB" sz="18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programme are responsible for their own internal governance and assurance processes</a:t>
            </a:r>
          </a:p>
          <a:p>
            <a:r>
              <a:rPr lang="en-GB" sz="18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The governance and decision-making for each of the 10 delivery models in localities varies, according to their local infrastructure</a:t>
            </a:r>
          </a:p>
          <a:p>
            <a:r>
              <a:rPr lang="en-GB" sz="18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Localities are required to report into the </a:t>
            </a:r>
            <a:r>
              <a:rPr lang="en-GB" sz="1800" kern="100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WorkWell</a:t>
            </a:r>
            <a:r>
              <a:rPr lang="en-GB" sz="1800" kern="1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Programme </a:t>
            </a:r>
            <a:r>
              <a:rPr lang="en-GB" sz="1800" kern="1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Steering Group as well as into their own local governance structures</a:t>
            </a:r>
            <a:endParaRPr lang="en-GB" sz="2000" b="1" dirty="0">
              <a:solidFill>
                <a:srgbClr val="FF0000"/>
              </a:solidFill>
            </a:endParaRPr>
          </a:p>
          <a:p>
            <a:r>
              <a:rPr lang="en-GB" sz="2000" b="1" dirty="0"/>
              <a:t>GM Governance: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>
                <a:ea typeface="Aptos" panose="020B0004020202020204" pitchFamily="34" charset="0"/>
              </a:rPr>
              <a:t>GM Integrated Care Partnership Board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>
                <a:ea typeface="Aptos" panose="020B0004020202020204" pitchFamily="34" charset="0"/>
              </a:rPr>
              <a:t>GM Population Health Committee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>
                <a:ea typeface="Aptos" panose="020B0004020202020204" pitchFamily="34" charset="0"/>
              </a:rPr>
              <a:t>GM </a:t>
            </a:r>
            <a:r>
              <a:rPr lang="en-GB" sz="1800" dirty="0" err="1">
                <a:ea typeface="Aptos" panose="020B0004020202020204" pitchFamily="34" charset="0"/>
              </a:rPr>
              <a:t>WorkWell</a:t>
            </a:r>
            <a:r>
              <a:rPr lang="en-GB" sz="1800" dirty="0">
                <a:ea typeface="Aptos" panose="020B0004020202020204" pitchFamily="34" charset="0"/>
              </a:rPr>
              <a:t> Programme Steering Group</a:t>
            </a:r>
            <a:endParaRPr lang="en-GB" sz="1800" dirty="0"/>
          </a:p>
          <a:p>
            <a:r>
              <a:rPr lang="en-GB" sz="2000" b="1" dirty="0"/>
              <a:t>Locality Governance: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/>
              <a:t>Salford Skills &amp; Work Board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1800" dirty="0">
                <a:effectLst/>
                <a:ea typeface="Aptos" panose="020B0004020202020204" pitchFamily="34" charset="0"/>
              </a:rPr>
              <a:t>Salford Health &amp; Wellbeing Board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800" dirty="0"/>
              <a:t>Salford </a:t>
            </a:r>
            <a:r>
              <a:rPr lang="en-GB" sz="1800" dirty="0" err="1"/>
              <a:t>WorkWell</a:t>
            </a:r>
            <a:r>
              <a:rPr lang="en-GB" sz="1800" dirty="0"/>
              <a:t> Multidisciplinary Delivery Team (MDT) </a:t>
            </a:r>
          </a:p>
          <a:p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828211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3B5EE0-4668-4E35-2B55-CECCC9573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9DBD1DA-AEEA-7570-7C08-04F7B45F6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/>
              <a:t>Launched </a:t>
            </a:r>
            <a:r>
              <a:rPr lang="en-GB" dirty="0"/>
              <a:t>– October ‘24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7EC362-56C9-CB71-B999-5271297AA25A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7962376-5D56-3525-1B98-E1D67034E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51029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2000" b="0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100" dirty="0">
                <a:solidFill>
                  <a:srgbClr val="333333"/>
                </a:solidFill>
              </a:rPr>
              <a:t>5 programme starts 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b="0" i="0" dirty="0">
                <a:solidFill>
                  <a:srgbClr val="333333"/>
                </a:solidFill>
                <a:effectLst/>
              </a:rPr>
              <a:t>x5 </a:t>
            </a:r>
            <a:r>
              <a:rPr lang="en-GB" sz="2100" dirty="0">
                <a:solidFill>
                  <a:srgbClr val="333333"/>
                </a:solidFill>
              </a:rPr>
              <a:t>p</a:t>
            </a:r>
            <a:r>
              <a:rPr lang="en-GB" sz="2100" b="0" i="0" dirty="0">
                <a:solidFill>
                  <a:srgbClr val="333333"/>
                </a:solidFill>
                <a:effectLst/>
              </a:rPr>
              <a:t>eople who are employed </a:t>
            </a:r>
            <a:r>
              <a:rPr lang="en-GB" sz="2100" b="0" i="0">
                <a:solidFill>
                  <a:srgbClr val="333333"/>
                </a:solidFill>
                <a:effectLst/>
              </a:rPr>
              <a:t>(cohort 2)</a:t>
            </a:r>
            <a:endParaRPr lang="en-GB" sz="2100" b="0" i="0" dirty="0">
              <a:solidFill>
                <a:srgbClr val="333333"/>
              </a:solidFill>
              <a:effectLst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All 5 employed full-time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x2 in-work and off sick due to health-related barriers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x3 in-work and struggling due to health-related barriers*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GB" sz="1900" dirty="0">
                <a:solidFill>
                  <a:srgbClr val="333333"/>
                </a:solidFill>
              </a:rPr>
              <a:t>*Elective care waiting list (Hospital – General Surgery)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100" dirty="0">
                <a:solidFill>
                  <a:srgbClr val="333333"/>
                </a:solidFill>
              </a:rPr>
              <a:t>Primary health-related barriers: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Autism and MSK back problems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Eye problems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Chest or breathing problems (i.e. asthma, bronchitis), and fatigue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Depression, bad nerves, or anxiety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100" dirty="0">
                <a:solidFill>
                  <a:srgbClr val="333333"/>
                </a:solidFill>
              </a:rPr>
              <a:t>Primary non-health related barriers: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Suitable jobs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2100" dirty="0">
                <a:solidFill>
                  <a:srgbClr val="333333"/>
                </a:solidFill>
              </a:rPr>
              <a:t>Caring responsibilities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GB" sz="2000" dirty="0">
              <a:solidFill>
                <a:srgbClr val="333333"/>
              </a:solidFill>
            </a:endParaRPr>
          </a:p>
          <a:p>
            <a:endParaRPr lang="en-GB" sz="2000" b="0" dirty="0"/>
          </a:p>
          <a:p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1136006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How you can help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b="0" dirty="0">
              <a:latin typeface="+mj-lt"/>
            </a:endParaRPr>
          </a:p>
          <a:p>
            <a:r>
              <a:rPr lang="en-GB" sz="2000" dirty="0"/>
              <a:t>Work together to p</a:t>
            </a:r>
            <a:r>
              <a:rPr lang="en-GB" sz="2000" b="0" dirty="0"/>
              <a:t>romote </a:t>
            </a:r>
            <a:r>
              <a:rPr lang="en-GB" sz="2000" b="0" dirty="0" err="1"/>
              <a:t>WorkWell</a:t>
            </a:r>
            <a:r>
              <a:rPr lang="en-GB" sz="2000" b="0" dirty="0"/>
              <a:t> as a preventative approach to supporting people in-work with a health condition</a:t>
            </a:r>
            <a:r>
              <a:rPr lang="en-GB" sz="2000" dirty="0"/>
              <a:t> and/or disability – reduce long term inactivity</a:t>
            </a:r>
            <a:endParaRPr lang="en-GB" sz="2000" b="0" dirty="0"/>
          </a:p>
          <a:p>
            <a:r>
              <a:rPr lang="en-GB" sz="2000" dirty="0"/>
              <a:t>Help identify individuals who have r</a:t>
            </a:r>
            <a:r>
              <a:rPr lang="en-GB" sz="2000" b="0" i="0" dirty="0">
                <a:solidFill>
                  <a:srgbClr val="1A1918"/>
                </a:solidFill>
                <a:effectLst/>
              </a:rPr>
              <a:t>ecently become </a:t>
            </a:r>
            <a:r>
              <a:rPr lang="en-GB" sz="2000" b="1" i="0" dirty="0">
                <a:solidFill>
                  <a:srgbClr val="1A1918"/>
                </a:solidFill>
                <a:effectLst/>
              </a:rPr>
              <a:t>unemployed</a:t>
            </a:r>
            <a:r>
              <a:rPr lang="en-GB" sz="2000" b="0" i="0" dirty="0">
                <a:solidFill>
                  <a:srgbClr val="1A1918"/>
                </a:solidFill>
                <a:effectLst/>
              </a:rPr>
              <a:t>, where poor health was a significant contributor to that outcome</a:t>
            </a:r>
          </a:p>
          <a:p>
            <a:r>
              <a:rPr lang="en-GB" sz="2000" dirty="0">
                <a:solidFill>
                  <a:srgbClr val="1A1918"/>
                </a:solidFill>
              </a:rPr>
              <a:t>Help i</a:t>
            </a:r>
            <a:r>
              <a:rPr lang="en-GB" sz="2000" b="0" i="0" dirty="0">
                <a:solidFill>
                  <a:srgbClr val="1A1918"/>
                </a:solidFill>
                <a:effectLst/>
              </a:rPr>
              <a:t>dentify individuals who are </a:t>
            </a:r>
            <a:r>
              <a:rPr lang="en-GB" sz="2000" b="1" i="0" dirty="0">
                <a:solidFill>
                  <a:srgbClr val="1A1918"/>
                </a:solidFill>
                <a:effectLst/>
              </a:rPr>
              <a:t>employed</a:t>
            </a:r>
            <a:r>
              <a:rPr lang="en-GB" sz="2000" b="0" i="0" dirty="0">
                <a:solidFill>
                  <a:srgbClr val="1A1918"/>
                </a:solidFill>
                <a:effectLst/>
              </a:rPr>
              <a:t> or </a:t>
            </a:r>
            <a:r>
              <a:rPr lang="en-GB" sz="2000" b="1" i="0" dirty="0">
                <a:solidFill>
                  <a:srgbClr val="1A1918"/>
                </a:solidFill>
                <a:effectLst/>
              </a:rPr>
              <a:t>self-employed</a:t>
            </a:r>
            <a:r>
              <a:rPr lang="en-GB" sz="2000" b="0" i="0" dirty="0">
                <a:solidFill>
                  <a:srgbClr val="1A1918"/>
                </a:solidFill>
                <a:effectLst/>
              </a:rPr>
              <a:t>, but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0" i="0" dirty="0">
                <a:solidFill>
                  <a:srgbClr val="1A1918"/>
                </a:solidFill>
                <a:effectLst/>
              </a:rPr>
              <a:t>at risk of unemployment through a Mental Health need and/or Musculoskeletal (MSK) condition </a:t>
            </a:r>
            <a:r>
              <a:rPr lang="en-GB" sz="2000" b="1" i="0" dirty="0">
                <a:solidFill>
                  <a:srgbClr val="1A1918"/>
                </a:solidFill>
                <a:effectLst/>
              </a:rPr>
              <a:t>or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sz="2000" b="0" i="0" dirty="0">
                <a:solidFill>
                  <a:srgbClr val="1A1918"/>
                </a:solidFill>
                <a:effectLst/>
              </a:rPr>
              <a:t>at risk of unemployment through poor health, and are on a community health or elective care </a:t>
            </a:r>
            <a:r>
              <a:rPr lang="en-GB" sz="2000" dirty="0">
                <a:solidFill>
                  <a:srgbClr val="1A1918"/>
                </a:solidFill>
              </a:rPr>
              <a:t>waiting list</a:t>
            </a:r>
          </a:p>
          <a:p>
            <a:r>
              <a:rPr lang="en-GB" sz="2000" dirty="0"/>
              <a:t>Help i</a:t>
            </a:r>
            <a:r>
              <a:rPr lang="en-GB" sz="2000" b="0" dirty="0"/>
              <a:t>dentify </a:t>
            </a:r>
            <a:r>
              <a:rPr lang="en-GB" sz="2000" dirty="0"/>
              <a:t>individuals</a:t>
            </a:r>
            <a:r>
              <a:rPr lang="en-GB" sz="2000" b="0" dirty="0"/>
              <a:t> with </a:t>
            </a:r>
            <a:r>
              <a:rPr lang="en-GB" sz="2000" b="1" dirty="0"/>
              <a:t>fit notes </a:t>
            </a:r>
            <a:r>
              <a:rPr lang="en-GB" sz="2000" dirty="0"/>
              <a:t>who would benefit from a dedicated health and work coach</a:t>
            </a:r>
          </a:p>
          <a:p>
            <a:r>
              <a:rPr lang="en-GB" sz="2000" b="0" dirty="0"/>
              <a:t>Refer and/or signpost eligible resid</a:t>
            </a:r>
            <a:r>
              <a:rPr lang="en-GB" sz="2000" dirty="0"/>
              <a:t>ents for community-based </a:t>
            </a:r>
            <a:r>
              <a:rPr lang="en-GB" sz="2000" dirty="0" err="1"/>
              <a:t>WorkWell</a:t>
            </a:r>
            <a:r>
              <a:rPr lang="en-GB" sz="2000" dirty="0"/>
              <a:t> support</a:t>
            </a:r>
          </a:p>
          <a:p>
            <a:r>
              <a:rPr lang="en-GB" sz="2000" dirty="0"/>
              <a:t>Are there other networks, teams or services </a:t>
            </a:r>
            <a:r>
              <a:rPr lang="en-GB" sz="2000" b="0" dirty="0"/>
              <a:t>who can rais</a:t>
            </a:r>
            <a:r>
              <a:rPr lang="en-GB" sz="2000" dirty="0"/>
              <a:t>e awareness and </a:t>
            </a:r>
            <a:r>
              <a:rPr lang="en-GB" sz="2000" b="0" dirty="0"/>
              <a:t>support </a:t>
            </a:r>
            <a:r>
              <a:rPr lang="en-GB" sz="2000" b="0" dirty="0" err="1"/>
              <a:t>WorkWell</a:t>
            </a:r>
            <a:r>
              <a:rPr lang="en-GB" sz="2000" dirty="0"/>
              <a:t>.</a:t>
            </a:r>
            <a:endParaRPr lang="en-GB" sz="2000" b="0" dirty="0">
              <a:solidFill>
                <a:srgbClr val="FF0000"/>
              </a:solidFill>
            </a:endParaRPr>
          </a:p>
          <a:p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4284344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How to refer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endParaRPr lang="en-GB" sz="2000" b="0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333333"/>
                </a:solidFill>
              </a:rPr>
              <a:t>T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o make an initial enquiry </a:t>
            </a:r>
            <a:r>
              <a:rPr lang="en-GB" sz="2000" dirty="0">
                <a:solidFill>
                  <a:srgbClr val="333333"/>
                </a:solidFill>
              </a:rPr>
              <a:t>simply:</a:t>
            </a:r>
            <a:endParaRPr lang="en-GB" sz="400" dirty="0">
              <a:solidFill>
                <a:srgbClr val="333333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1800" b="0" i="0" dirty="0">
                <a:solidFill>
                  <a:srgbClr val="333333"/>
                </a:solidFill>
                <a:effectLst/>
              </a:rPr>
              <a:t>Email </a:t>
            </a:r>
            <a:r>
              <a:rPr lang="en-GB" sz="1800" i="0" u="sng" dirty="0">
                <a:solidFill>
                  <a:srgbClr val="285F8F"/>
                </a:solidFill>
                <a:effectLst/>
                <a:hlinkClick r:id="rId2"/>
              </a:rPr>
              <a:t>workwellsalford@salford.gov.uk</a:t>
            </a:r>
            <a:r>
              <a:rPr lang="en-GB" sz="1800" i="0" dirty="0">
                <a:solidFill>
                  <a:srgbClr val="333333"/>
                </a:solidFill>
                <a:effectLst/>
              </a:rPr>
              <a:t> </a:t>
            </a:r>
            <a:r>
              <a:rPr lang="en-GB" sz="1800" b="0" i="0" dirty="0">
                <a:solidFill>
                  <a:srgbClr val="333333"/>
                </a:solidFill>
                <a:effectLst/>
              </a:rPr>
              <a:t>or </a:t>
            </a:r>
            <a:endParaRPr lang="en-GB" sz="400" b="0" i="0" dirty="0">
              <a:solidFill>
                <a:srgbClr val="333333"/>
              </a:solidFill>
              <a:effectLst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 dirty="0">
                <a:solidFill>
                  <a:srgbClr val="333333"/>
                </a:solidFill>
              </a:rPr>
              <a:t>T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elephone </a:t>
            </a:r>
            <a:r>
              <a:rPr lang="en-GB" sz="2000" b="1" i="0" dirty="0">
                <a:solidFill>
                  <a:srgbClr val="333333"/>
                </a:solidFill>
                <a:effectLst/>
              </a:rPr>
              <a:t>0800 952 1000 </a:t>
            </a:r>
            <a:r>
              <a:rPr lang="en-GB" sz="2000" i="0" dirty="0">
                <a:solidFill>
                  <a:srgbClr val="333333"/>
                </a:solidFill>
                <a:effectLst/>
              </a:rPr>
              <a:t>(Option 2)</a:t>
            </a:r>
            <a:endParaRPr lang="en-GB" sz="2000" dirty="0">
              <a:solidFill>
                <a:srgbClr val="333333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333333"/>
                </a:solidFill>
              </a:rPr>
              <a:t>Individuals 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can self-refer or be referred by local agencies and professionals by:</a:t>
            </a:r>
            <a:endParaRPr lang="en-GB" sz="400" b="0" i="0" dirty="0">
              <a:solidFill>
                <a:srgbClr val="333333"/>
              </a:solidFill>
              <a:effectLst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000" b="0" i="0" dirty="0">
                <a:solidFill>
                  <a:srgbClr val="333333"/>
                </a:solidFill>
                <a:effectLst/>
              </a:rPr>
              <a:t>Completing a short on-line </a:t>
            </a:r>
            <a:r>
              <a:rPr lang="en-GB" sz="2000" b="0" i="0" dirty="0">
                <a:solidFill>
                  <a:srgbClr val="333333"/>
                </a:solidFill>
                <a:effectLst/>
                <a:hlinkClick r:id="rId3"/>
              </a:rPr>
              <a:t>referral form </a:t>
            </a:r>
            <a:endParaRPr lang="en-GB" sz="2000" b="0" i="0" dirty="0">
              <a:solidFill>
                <a:srgbClr val="333333"/>
              </a:solidFill>
              <a:effectLst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sz="2000" b="0" i="0" dirty="0">
                <a:solidFill>
                  <a:srgbClr val="333333"/>
                </a:solidFill>
                <a:effectLst/>
              </a:rPr>
              <a:t>Once a referral is received, individuals will be contacted by the team within 2 working days to confirm </a:t>
            </a:r>
            <a:r>
              <a:rPr lang="en-GB" sz="2000" dirty="0">
                <a:solidFill>
                  <a:srgbClr val="333333"/>
                </a:solidFill>
              </a:rPr>
              <a:t>suitability and 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eligibility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GB" sz="2000" b="0" i="0" dirty="0">
                <a:solidFill>
                  <a:srgbClr val="333333"/>
                </a:solidFill>
                <a:effectLst/>
              </a:rPr>
              <a:t>Eligible residents will be invited for an initial appointment with a designated Work and Health Coach within </a:t>
            </a:r>
            <a:r>
              <a:rPr lang="en-GB" sz="2000" dirty="0">
                <a:solidFill>
                  <a:srgbClr val="333333"/>
                </a:solidFill>
              </a:rPr>
              <a:t>10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 working days on receipt of referral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GB" sz="2000" dirty="0">
                <a:solidFill>
                  <a:srgbClr val="333333"/>
                </a:solidFill>
              </a:rPr>
              <a:t>Following which a h</a:t>
            </a:r>
            <a:r>
              <a:rPr lang="en-GB" sz="2000" b="0" i="0" dirty="0">
                <a:solidFill>
                  <a:srgbClr val="333333"/>
                </a:solidFill>
                <a:effectLst/>
              </a:rPr>
              <a:t>olistic Work &amp; Health assessment and action plan is created with individuals</a:t>
            </a:r>
          </a:p>
          <a:p>
            <a:r>
              <a:rPr lang="en-GB" sz="2000" dirty="0"/>
              <a:t>For more information visit our </a:t>
            </a:r>
            <a:r>
              <a:rPr lang="en-GB" sz="2000" dirty="0">
                <a:solidFill>
                  <a:srgbClr val="333333"/>
                </a:solidFill>
                <a:hlinkClick r:id="rId4"/>
              </a:rPr>
              <a:t>website</a:t>
            </a:r>
            <a:endParaRPr lang="en-GB" sz="2000" b="0" i="0" dirty="0">
              <a:solidFill>
                <a:srgbClr val="333333"/>
              </a:solidFill>
              <a:effectLst/>
            </a:endParaRPr>
          </a:p>
          <a:p>
            <a:endParaRPr lang="en-GB" sz="2000" b="0" dirty="0"/>
          </a:p>
          <a:p>
            <a:endParaRPr lang="en-GB" sz="2000" b="0" dirty="0"/>
          </a:p>
        </p:txBody>
      </p:sp>
    </p:spTree>
    <p:extLst>
      <p:ext uri="{BB962C8B-B14F-4D97-AF65-F5344CB8AC3E}">
        <p14:creationId xmlns:p14="http://schemas.microsoft.com/office/powerpoint/2010/main" val="82279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endParaRPr lang="en-GB" sz="2000" b="0" dirty="0">
              <a:latin typeface="+mj-lt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he Department for Work and Pensions (DWP) has committed £57 million in grant funding to enable pilot areas in England to design and deliver local integrated work and health support services, </a:t>
            </a:r>
            <a:r>
              <a:rPr lang="en-GB" sz="20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WorkWell</a:t>
            </a:r>
            <a:r>
              <a:rPr lang="en-GB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Partnership Vanguard Services</a:t>
            </a:r>
            <a:br>
              <a:rPr lang="en-GB" sz="2000" b="0" dirty="0">
                <a:latin typeface="+mj-lt"/>
              </a:rPr>
            </a:br>
            <a:endParaRPr lang="en-GB" sz="2000" b="0" dirty="0">
              <a:latin typeface="+mj-lt"/>
            </a:endParaRPr>
          </a:p>
          <a:p>
            <a:r>
              <a:rPr lang="en-GB" sz="2000" b="0" dirty="0">
                <a:latin typeface="+mj-lt"/>
              </a:rPr>
              <a:t>WorkWell in GM will be one of 15 Vanguard pilots, and will be the biggest in the country, supporting 8,000 people in programme worth up to £7m</a:t>
            </a:r>
            <a:br>
              <a:rPr lang="en-GB" sz="2000" b="0" dirty="0">
                <a:latin typeface="+mj-lt"/>
              </a:rPr>
            </a:br>
            <a:endParaRPr lang="en-GB" sz="2000" b="0" dirty="0">
              <a:latin typeface="+mj-lt"/>
            </a:endParaRPr>
          </a:p>
          <a:p>
            <a:r>
              <a:rPr lang="en-GB" sz="2000" b="0" dirty="0">
                <a:latin typeface="+mj-lt"/>
              </a:rPr>
              <a:t>The programme will provide low intensity support for people at risk of falling out of employment due to health conditions, and those recently unemployed and with a health condition</a:t>
            </a:r>
            <a:br>
              <a:rPr lang="en-GB" sz="2000" b="0" dirty="0">
                <a:latin typeface="+mj-lt"/>
              </a:rPr>
            </a:br>
            <a:endParaRPr lang="en-GB" sz="2000" b="0" dirty="0">
              <a:latin typeface="+mj-lt"/>
            </a:endParaRPr>
          </a:p>
          <a:p>
            <a:r>
              <a:rPr lang="en-GB" sz="2000" b="0" dirty="0">
                <a:latin typeface="+mj-lt"/>
              </a:rPr>
              <a:t>Dedicated Work &amp; Health Coach - Assessments and Action Plans for individuals are key requirements</a:t>
            </a:r>
          </a:p>
        </p:txBody>
      </p:sp>
    </p:spTree>
    <p:extLst>
      <p:ext uri="{BB962C8B-B14F-4D97-AF65-F5344CB8AC3E}">
        <p14:creationId xmlns:p14="http://schemas.microsoft.com/office/powerpoint/2010/main" val="4015164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What do we want to achieve?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endParaRPr lang="en-GB" sz="2000" b="0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GB" sz="1800" b="0" dirty="0"/>
              <a:t>Ensure we have a service for employees with health conditions and those recently unemployed that is easy to engage, adaptive and flexible in response to the needs of residents and employers</a:t>
            </a:r>
            <a:br>
              <a:rPr lang="en-GB" sz="1800" b="0" dirty="0"/>
            </a:b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A Single Front Door for Residents &amp; Employers to get the right support at the right time</a:t>
            </a:r>
          </a:p>
          <a:p>
            <a:pPr>
              <a:spcBef>
                <a:spcPts val="600"/>
              </a:spcBef>
            </a:pP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Create a legacy, with better co-ordination between Work &amp; Health services and sharing of resources, e.g. </a:t>
            </a:r>
            <a:r>
              <a:rPr lang="en-GB" sz="1800" dirty="0"/>
              <a:t>aligning</a:t>
            </a:r>
            <a:r>
              <a:rPr lang="en-GB" sz="1800" b="0" dirty="0"/>
              <a:t> triage functions for Skills &amp; Work (Employment HUB) and Health &amp;</a:t>
            </a:r>
            <a:r>
              <a:rPr lang="en-GB" sz="1800" dirty="0"/>
              <a:t> Wellbeing </a:t>
            </a:r>
            <a:r>
              <a:rPr lang="en-GB" sz="1800" b="0" dirty="0"/>
              <a:t>support (</a:t>
            </a:r>
            <a:r>
              <a:rPr lang="en-GB" sz="1800" dirty="0"/>
              <a:t>Wellbeing Matters &amp; Health Improvement Service)</a:t>
            </a:r>
            <a:br>
              <a:rPr lang="en-GB" sz="1800" b="0" dirty="0"/>
            </a:b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Take a proactive approach to supporting people in employment / recently unemployed to support their health and employment needs, be that accessing health services or finding a new job</a:t>
            </a:r>
            <a:br>
              <a:rPr lang="en-GB" sz="1800" b="0" dirty="0"/>
            </a:b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Start to develop a strategic approach between Work &amp; Skills, Public Health and the NHS and VCSE sector to longer term approaches to addressing Work &amp; Health outcomes</a:t>
            </a:r>
            <a:br>
              <a:rPr lang="en-GB" sz="1800" b="0" dirty="0"/>
            </a:b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Ensure work is seen as good for improving health outcomes and is a key plank of social prescribing.</a:t>
            </a:r>
          </a:p>
          <a:p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051620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Eligible cohorts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b="0" dirty="0"/>
          </a:p>
          <a:p>
            <a:pPr marL="0" indent="0">
              <a:buNone/>
            </a:pPr>
            <a:r>
              <a:rPr lang="en-GB" sz="2000" b="0" dirty="0"/>
              <a:t>Under the current GM proposals for WorkWell, there are 3 defined pan-GM cohorts:</a:t>
            </a:r>
          </a:p>
          <a:p>
            <a:pPr marL="0" indent="0">
              <a:buNone/>
            </a:pPr>
            <a:endParaRPr lang="en-GB" sz="2000" b="0" dirty="0">
              <a:latin typeface="+mj-lt"/>
            </a:endParaRPr>
          </a:p>
          <a:p>
            <a:r>
              <a:rPr lang="en-GB" sz="1800" b="1" dirty="0"/>
              <a:t>Cohort 1 </a:t>
            </a:r>
            <a:r>
              <a:rPr lang="en-GB" sz="1800" dirty="0"/>
              <a:t>(Pan GM) – People who are employed or self -employed, but who are at risk of unemployment through a Mental Health need and/or a Musculoskeletal (MSK) condition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b="1" dirty="0"/>
              <a:t>Cohort 2 </a:t>
            </a:r>
            <a:r>
              <a:rPr lang="en-GB" sz="1800" dirty="0"/>
              <a:t>(Pan GM) – People who are employed or self -employed, who are at risk of unemployment through poor health, and are on a community health or elective care waiting list</a:t>
            </a:r>
          </a:p>
          <a:p>
            <a:pPr marL="0" indent="0">
              <a:buNone/>
            </a:pPr>
            <a:endParaRPr lang="en-GB" sz="1800" dirty="0"/>
          </a:p>
          <a:p>
            <a:r>
              <a:rPr lang="en-GB" sz="1800" b="1" dirty="0"/>
              <a:t>Cohort 3 </a:t>
            </a:r>
            <a:r>
              <a:rPr lang="en-GB" sz="1800" dirty="0"/>
              <a:t>(Pan -GM) – People who have recently become unemployed, and where poor health was a significant contributor to that outcome</a:t>
            </a:r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45267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Eligibility criteria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748213" cy="50445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900" b="0" dirty="0"/>
          </a:p>
          <a:p>
            <a:pPr marL="0" indent="0" algn="l">
              <a:buNone/>
            </a:pPr>
            <a:r>
              <a:rPr lang="en-GB" sz="2200" b="0" i="0" dirty="0">
                <a:solidFill>
                  <a:srgbClr val="1A1918"/>
                </a:solidFill>
                <a:effectLst/>
              </a:rPr>
              <a:t>To be eligible for </a:t>
            </a:r>
            <a:r>
              <a:rPr lang="en-GB" sz="2200" b="0" i="0" dirty="0" err="1">
                <a:solidFill>
                  <a:srgbClr val="1A1918"/>
                </a:solidFill>
                <a:effectLst/>
              </a:rPr>
              <a:t>WorkWell</a:t>
            </a:r>
            <a:r>
              <a:rPr lang="en-GB" sz="2200" b="0" i="0" dirty="0">
                <a:solidFill>
                  <a:srgbClr val="1A1918"/>
                </a:solidFill>
                <a:effectLst/>
              </a:rPr>
              <a:t>, individuals will be either be:</a:t>
            </a:r>
          </a:p>
          <a:p>
            <a:pPr marL="0" indent="0" algn="l">
              <a:buNone/>
            </a:pPr>
            <a:endParaRPr lang="en-GB" sz="700" dirty="0">
              <a:solidFill>
                <a:srgbClr val="1A1918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GB" sz="2200" b="1" i="0" dirty="0">
                <a:solidFill>
                  <a:srgbClr val="1A1918"/>
                </a:solidFill>
                <a:effectLst/>
              </a:rPr>
              <a:t>Out of work and needing health-related support to return to work:</a:t>
            </a:r>
          </a:p>
          <a:p>
            <a:pPr marL="0" indent="0" algn="l">
              <a:buNone/>
            </a:pPr>
            <a:endParaRPr lang="en-GB" sz="700" b="1" i="0" dirty="0">
              <a:solidFill>
                <a:srgbClr val="1A1918"/>
              </a:solidFill>
              <a:effectLst/>
            </a:endParaRPr>
          </a:p>
          <a:p>
            <a:pPr lvl="1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A1918"/>
                </a:solidFill>
                <a:effectLst/>
              </a:rPr>
              <a:t>Recently become unemployed, and where poor health was a significant contributor to that outcome</a:t>
            </a:r>
          </a:p>
          <a:p>
            <a:pPr marL="457200" lvl="1" indent="0" algn="l">
              <a:buNone/>
            </a:pPr>
            <a:endParaRPr lang="en-GB" sz="700" b="0" i="0" dirty="0">
              <a:solidFill>
                <a:srgbClr val="1A1918"/>
              </a:solidFill>
              <a:effectLst/>
            </a:endParaRPr>
          </a:p>
          <a:p>
            <a:pPr marL="0" indent="0" algn="l">
              <a:buNone/>
            </a:pPr>
            <a:r>
              <a:rPr lang="en-GB" sz="2200" dirty="0">
                <a:solidFill>
                  <a:srgbClr val="1A1918"/>
                </a:solidFill>
              </a:rPr>
              <a:t>     </a:t>
            </a:r>
            <a:r>
              <a:rPr lang="en-GB" sz="2200" b="1" i="0" dirty="0">
                <a:solidFill>
                  <a:srgbClr val="1A1918"/>
                </a:solidFill>
                <a:effectLst/>
              </a:rPr>
              <a:t>Or:</a:t>
            </a:r>
          </a:p>
          <a:p>
            <a:pPr marL="0" indent="0" algn="l">
              <a:buNone/>
            </a:pPr>
            <a:endParaRPr lang="en-GB" sz="700" b="1" i="0" dirty="0">
              <a:solidFill>
                <a:srgbClr val="1A1918"/>
              </a:solidFill>
              <a:effectLst/>
            </a:endParaRPr>
          </a:p>
          <a:p>
            <a:pPr marL="457200" indent="-457200">
              <a:spcBef>
                <a:spcPts val="600"/>
              </a:spcBef>
              <a:buAutoNum type="arabicPeriod" startAt="2"/>
            </a:pPr>
            <a:r>
              <a:rPr lang="en-GB" sz="2100" b="1" dirty="0">
                <a:solidFill>
                  <a:srgbClr val="1A1918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Employed and either absent through sickness or facing health related barriers at work</a:t>
            </a:r>
            <a:r>
              <a:rPr lang="en-GB" sz="2100" b="1" i="0" dirty="0">
                <a:solidFill>
                  <a:srgbClr val="1A1918"/>
                </a:solidFill>
                <a:effectLst/>
              </a:rPr>
              <a:t>: </a:t>
            </a:r>
            <a:endParaRPr lang="en-GB" sz="2100" b="1" dirty="0">
              <a:solidFill>
                <a:srgbClr val="1A1918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buAutoNum type="arabicPeriod" startAt="2"/>
            </a:pPr>
            <a:endParaRPr lang="en-GB" sz="700" b="1" i="0" dirty="0">
              <a:solidFill>
                <a:srgbClr val="1A1918"/>
              </a:solidFill>
              <a:effectLst/>
            </a:endParaRPr>
          </a:p>
          <a:p>
            <a:pPr lvl="1" algn="l"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A1918"/>
                </a:solidFill>
                <a:effectLst/>
              </a:rPr>
              <a:t>Employed or self-employed, but at risk of unemployment through a Mental Health need and/or Musculoskeletal (MSK) condition</a:t>
            </a:r>
          </a:p>
          <a:p>
            <a:pPr lvl="1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GB" b="0" i="0" dirty="0">
                <a:solidFill>
                  <a:srgbClr val="1A1918"/>
                </a:solidFill>
                <a:effectLst/>
              </a:rPr>
              <a:t>Employed or self-employed, but at risk of unemployment through poor health, and are on a community health or elective care 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en-GB" dirty="0">
                <a:solidFill>
                  <a:srgbClr val="1A1918"/>
                </a:solidFill>
              </a:rPr>
              <a:t>     waiting list</a:t>
            </a:r>
          </a:p>
          <a:p>
            <a:pPr lvl="1" algn="l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GB" sz="700" b="0" i="0" dirty="0">
              <a:solidFill>
                <a:srgbClr val="1A1918"/>
              </a:solidFill>
              <a:effectLst/>
            </a:endParaRPr>
          </a:p>
          <a:p>
            <a:pPr marL="0" indent="0" algn="l">
              <a:buNone/>
            </a:pPr>
            <a:r>
              <a:rPr lang="en-GB" sz="2200" b="1" i="0" dirty="0">
                <a:solidFill>
                  <a:srgbClr val="1A1918"/>
                </a:solidFill>
                <a:effectLst/>
              </a:rPr>
              <a:t>In addition, individuals must also meet the following criteria:</a:t>
            </a:r>
          </a:p>
          <a:p>
            <a:pPr marL="0" indent="0" algn="l">
              <a:buNone/>
            </a:pPr>
            <a:endParaRPr lang="en-GB" sz="700" b="0" i="0" dirty="0">
              <a:solidFill>
                <a:srgbClr val="1A1918"/>
              </a:solidFill>
              <a:effectLst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GB" b="0" i="0" dirty="0">
                <a:effectLst/>
              </a:rPr>
              <a:t>Have a home address OR address of your GP/local Jobcentre Plus falls within the </a:t>
            </a:r>
            <a:r>
              <a:rPr lang="en-GB" b="0" i="0" dirty="0" err="1">
                <a:effectLst/>
              </a:rPr>
              <a:t>WorkWell</a:t>
            </a:r>
            <a:r>
              <a:rPr lang="en-GB" b="0" i="0" dirty="0">
                <a:effectLst/>
              </a:rPr>
              <a:t> service area e.g. </a:t>
            </a:r>
            <a:r>
              <a:rPr lang="en-GB" dirty="0"/>
              <a:t>Salford</a:t>
            </a:r>
            <a:endParaRPr lang="en-GB" b="0" i="0" dirty="0">
              <a:effectLst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GB" b="0" i="0" dirty="0">
                <a:effectLst/>
              </a:rPr>
              <a:t>Be aged 16 or above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H</a:t>
            </a:r>
            <a:r>
              <a:rPr lang="en-GB" b="0" i="0" dirty="0">
                <a:effectLst/>
              </a:rPr>
              <a:t>ave the right to work in the UK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ave told the </a:t>
            </a:r>
            <a:r>
              <a:rPr lang="en-US" dirty="0" err="1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WorkWell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service </a:t>
            </a:r>
            <a:r>
              <a:rPr lang="en-US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of a</a:t>
            </a:r>
            <a:r>
              <a:rPr lang="en-US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health or disability related barrier to work</a:t>
            </a:r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sz="2000" b="0" i="0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endParaRPr lang="en-GB" sz="2000" b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64751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Participant profile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30"/>
            <a:ext cx="11496711" cy="4937434"/>
          </a:xfrm>
        </p:spPr>
        <p:txBody>
          <a:bodyPr>
            <a:normAutofit/>
          </a:bodyPr>
          <a:lstStyle/>
          <a:p>
            <a:endParaRPr lang="en-GB" sz="2000" b="0" dirty="0">
              <a:latin typeface="+mj-lt"/>
            </a:endParaRPr>
          </a:p>
          <a:p>
            <a:pPr marL="0" indent="0">
              <a:buNone/>
            </a:pPr>
            <a:endParaRPr lang="en-GB" sz="1800" b="0" dirty="0">
              <a:solidFill>
                <a:srgbClr val="FF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1F3D7FC-88F0-92C8-C09D-3B2E200EC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16638"/>
              </p:ext>
            </p:extLst>
          </p:nvPr>
        </p:nvGraphicFramePr>
        <p:xfrm>
          <a:off x="323813" y="3158691"/>
          <a:ext cx="11449039" cy="2778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581">
                  <a:extLst>
                    <a:ext uri="{9D8B030D-6E8A-4147-A177-3AD203B41FA5}">
                      <a16:colId xmlns:a16="http://schemas.microsoft.com/office/drawing/2014/main" val="3415227876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483434242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850742590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320037368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256673751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608312101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491384370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639646163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746891622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921258417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735830711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2449744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340829921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323110656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3800734739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2931842778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708340872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1136002021"/>
                    </a:ext>
                  </a:extLst>
                </a:gridCol>
                <a:gridCol w="602581">
                  <a:extLst>
                    <a:ext uri="{9D8B030D-6E8A-4147-A177-3AD203B41FA5}">
                      <a16:colId xmlns:a16="http://schemas.microsoft.com/office/drawing/2014/main" val="4228453700"/>
                    </a:ext>
                  </a:extLst>
                </a:gridCol>
              </a:tblGrid>
              <a:tr h="46313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25%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520853"/>
                  </a:ext>
                </a:extLst>
              </a:tr>
              <a:tr h="46313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3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4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1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2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3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Qtr. 4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642894"/>
                  </a:ext>
                </a:extLst>
              </a:tr>
              <a:tr h="4631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Oct '24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Nov '24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Dec '24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Jan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Feb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 '26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Apr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May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June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Jul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Aug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Sept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Oct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Nov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Dec '25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Jan '26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Feb '26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Mar '26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406025"/>
                  </a:ext>
                </a:extLst>
              </a:tr>
              <a:tr h="46313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25</a:t>
                      </a:r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21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55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58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495454"/>
                  </a:ext>
                </a:extLst>
              </a:tr>
              <a:tr h="463137">
                <a:tc>
                  <a:txBody>
                    <a:bodyPr/>
                    <a:lstStyle/>
                    <a:p>
                      <a:pPr algn="l" fontAlgn="b"/>
                      <a:endParaRPr lang="en-GB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b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579572"/>
                  </a:ext>
                </a:extLst>
              </a:tr>
              <a:tr h="46313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76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152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152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152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190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760</a:t>
                      </a:r>
                      <a:endParaRPr lang="en-GB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648" marR="8648" marT="8648" marB="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03198"/>
                  </a:ext>
                </a:extLst>
              </a:tr>
            </a:tbl>
          </a:graphicData>
        </a:graphic>
      </p:graphicFrame>
      <p:sp>
        <p:nvSpPr>
          <p:cNvPr id="8" name="Content Placeholder 1">
            <a:extLst>
              <a:ext uri="{FF2B5EF4-FFF2-40B4-BE49-F238E27FC236}">
                <a16:creationId xmlns:a16="http://schemas.microsoft.com/office/drawing/2014/main" id="{E66346CE-D519-0FB7-7C08-583884428823}"/>
              </a:ext>
            </a:extLst>
          </p:cNvPr>
          <p:cNvSpPr txBox="1">
            <a:spLocks/>
          </p:cNvSpPr>
          <p:nvPr/>
        </p:nvSpPr>
        <p:spPr>
          <a:xfrm>
            <a:off x="476213" y="1391931"/>
            <a:ext cx="11496711" cy="1759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00" b="0" dirty="0"/>
              <a:t>GM have proposed participant numbers to be split as follows:</a:t>
            </a:r>
          </a:p>
          <a:p>
            <a:pPr marL="0" indent="0">
              <a:spcBef>
                <a:spcPts val="300"/>
              </a:spcBef>
              <a:buNone/>
            </a:pPr>
            <a:endParaRPr lang="en-GB" sz="1300" b="0" dirty="0"/>
          </a:p>
          <a:p>
            <a:pPr lvl="1"/>
            <a:r>
              <a:rPr lang="en-GB" sz="1300" b="0" dirty="0"/>
              <a:t>2024/25 (Q3) – 10% (76 people start on programme in Salford)	</a:t>
            </a:r>
          </a:p>
          <a:p>
            <a:pPr lvl="1"/>
            <a:r>
              <a:rPr lang="en-GB" sz="1300" dirty="0"/>
              <a:t>2024/25 (Q4) – 20% (152)</a:t>
            </a:r>
          </a:p>
          <a:p>
            <a:pPr lvl="1"/>
            <a:r>
              <a:rPr lang="en-GB" sz="1300" b="0" dirty="0"/>
              <a:t>2025/26 (Q1) – 20% (152)</a:t>
            </a:r>
          </a:p>
          <a:p>
            <a:pPr lvl="1"/>
            <a:r>
              <a:rPr lang="en-GB" sz="1300" dirty="0"/>
              <a:t>2025/26 (Q2) – 20% (152)</a:t>
            </a:r>
          </a:p>
          <a:p>
            <a:pPr lvl="1"/>
            <a:r>
              <a:rPr lang="en-GB" sz="1300" b="0" dirty="0"/>
              <a:t>2025/26 (Q3) – 25% (190)</a:t>
            </a:r>
            <a:endParaRPr lang="en-GB" sz="1300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lvl="1"/>
            <a:r>
              <a:rPr lang="en-GB" sz="1300" dirty="0"/>
              <a:t>2025/26 (Q4) – 5% (38)</a:t>
            </a:r>
          </a:p>
          <a:p>
            <a:pPr marL="0" indent="0">
              <a:buNone/>
            </a:pPr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580802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Building on existing support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29"/>
            <a:ext cx="11496711" cy="5073721"/>
          </a:xfrm>
        </p:spPr>
        <p:txBody>
          <a:bodyPr>
            <a:normAutofit fontScale="85000" lnSpcReduction="10000"/>
          </a:bodyPr>
          <a:lstStyle/>
          <a:p>
            <a:endParaRPr lang="en-GB" sz="2000" b="0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GB" sz="1800" b="0" dirty="0"/>
              <a:t>Lots of great work already taking place in Salford, across Work and Health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WorkWell is an opportunity to create a more collective approach to supporting residents with health conditions to retain or find work</a:t>
            </a:r>
          </a:p>
          <a:p>
            <a:pPr>
              <a:spcBef>
                <a:spcPts val="600"/>
              </a:spcBef>
            </a:pPr>
            <a:r>
              <a:rPr lang="en-GB" sz="1800" b="0" dirty="0"/>
              <a:t>Support is to be low-intensity, not for long-term unemployed, and this is reflected in the funding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Opportunity to use WorkWell to integrate existing services and support, and increase capacity to provide additional support</a:t>
            </a:r>
          </a:p>
          <a:p>
            <a:pPr>
              <a:spcBef>
                <a:spcPts val="600"/>
              </a:spcBef>
            </a:pPr>
            <a:r>
              <a:rPr lang="en-GB" sz="1800" b="0" dirty="0"/>
              <a:t>The Salford Locality will need to take a Work and Health Multi-Disciplinary Team approach to supporting</a:t>
            </a:r>
            <a:r>
              <a:rPr lang="en-GB" sz="1800" dirty="0"/>
              <a:t> the</a:t>
            </a:r>
            <a:r>
              <a:rPr lang="en-GB" sz="1800" b="0" dirty="0"/>
              <a:t> delivery of WorkWell</a:t>
            </a:r>
            <a:endParaRPr lang="en-GB" sz="1800" dirty="0"/>
          </a:p>
          <a:p>
            <a:pPr>
              <a:spcBef>
                <a:spcPts val="600"/>
              </a:spcBef>
            </a:pPr>
            <a:r>
              <a:rPr lang="en-GB" sz="1800" dirty="0"/>
              <a:t>Bring</a:t>
            </a:r>
            <a:r>
              <a:rPr lang="en-GB" sz="1800" b="0" dirty="0"/>
              <a:t> together key delivery partners and build on existing local Work and Health support:</a:t>
            </a:r>
          </a:p>
          <a:p>
            <a:pPr lvl="1">
              <a:spcBef>
                <a:spcPts val="600"/>
              </a:spcBef>
            </a:pPr>
            <a:endParaRPr lang="en-GB" sz="900" b="0" dirty="0"/>
          </a:p>
          <a:p>
            <a:pPr lvl="1">
              <a:spcBef>
                <a:spcPts val="600"/>
              </a:spcBef>
            </a:pPr>
            <a:r>
              <a:rPr lang="en-GB" sz="1800" b="0" dirty="0">
                <a:hlinkClick r:id="rId2"/>
              </a:rPr>
              <a:t>Health Improvement Service </a:t>
            </a:r>
            <a:r>
              <a:rPr lang="en-GB" sz="1800" b="0" dirty="0"/>
              <a:t>(Health and Wellbeing </a:t>
            </a:r>
            <a:r>
              <a:rPr lang="en-GB" sz="1800" dirty="0"/>
              <a:t>A</a:t>
            </a:r>
            <a:r>
              <a:rPr lang="en-GB" sz="1800" b="0" dirty="0"/>
              <a:t>ctivities and Support)</a:t>
            </a:r>
          </a:p>
          <a:p>
            <a:pPr lvl="1">
              <a:spcBef>
                <a:spcPts val="600"/>
              </a:spcBef>
            </a:pPr>
            <a:r>
              <a:rPr lang="en-GB" sz="1800" b="0" dirty="0"/>
              <a:t>Salford CVS – </a:t>
            </a:r>
            <a:r>
              <a:rPr lang="en-GB" sz="1800" b="0" dirty="0">
                <a:hlinkClick r:id="rId3"/>
              </a:rPr>
              <a:t>Wellbeing Matters </a:t>
            </a:r>
            <a:r>
              <a:rPr lang="en-GB" sz="1800" b="0" dirty="0"/>
              <a:t>(Social Prescribing)</a:t>
            </a:r>
          </a:p>
          <a:p>
            <a:pPr lvl="1">
              <a:spcBef>
                <a:spcPts val="600"/>
              </a:spcBef>
            </a:pPr>
            <a:r>
              <a:rPr lang="en-GB" sz="1800" dirty="0">
                <a:hlinkClick r:id="rId4"/>
              </a:rPr>
              <a:t>Salford Employment HUB </a:t>
            </a:r>
            <a:r>
              <a:rPr lang="en-GB" sz="1800" dirty="0"/>
              <a:t>– Employment, Careers Advice, Skills Development </a:t>
            </a:r>
          </a:p>
          <a:p>
            <a:pPr lvl="1">
              <a:spcBef>
                <a:spcPts val="600"/>
              </a:spcBef>
            </a:pPr>
            <a:r>
              <a:rPr lang="en-GB" sz="1800" b="0" dirty="0"/>
              <a:t>The University of Salford – </a:t>
            </a:r>
            <a:r>
              <a:rPr lang="en-GB" sz="1800" b="0" dirty="0">
                <a:hlinkClick r:id="rId5"/>
              </a:rPr>
              <a:t>Sports Injury Clinic </a:t>
            </a:r>
            <a:r>
              <a:rPr lang="en-GB" sz="1800" b="0" dirty="0"/>
              <a:t>(Physio assessment &amp; treatment)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GB" sz="1800" b="0" dirty="0"/>
          </a:p>
          <a:p>
            <a:pPr>
              <a:spcBef>
                <a:spcPts val="600"/>
              </a:spcBef>
            </a:pPr>
            <a:r>
              <a:rPr lang="en-GB" sz="1800" b="0" dirty="0"/>
              <a:t>Also, links into </a:t>
            </a:r>
            <a:r>
              <a:rPr lang="en-GB" sz="1800" dirty="0"/>
              <a:t>wider Health, Work &amp; Skills support in Salford: 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GB" sz="900" b="0" dirty="0"/>
          </a:p>
          <a:p>
            <a:pPr lvl="1">
              <a:spcBef>
                <a:spcPts val="600"/>
              </a:spcBef>
            </a:pPr>
            <a:r>
              <a:rPr lang="en-GB" sz="1800" b="0" dirty="0"/>
              <a:t>Welfare Right and Debt Advice, Wellbeing Matters (Social Prescribing) </a:t>
            </a:r>
          </a:p>
          <a:p>
            <a:pPr lvl="1">
              <a:spcBef>
                <a:spcPts val="600"/>
              </a:spcBef>
            </a:pPr>
            <a:r>
              <a:rPr lang="en-GB" sz="1800" b="0" dirty="0"/>
              <a:t>Talking Therapies, Living </a:t>
            </a:r>
            <a:r>
              <a:rPr lang="en-GB" sz="1800" dirty="0"/>
              <a:t>Well, Individual Placement &amp; Support in Primary Care (IPS-PC), Supported Employment Service etc</a:t>
            </a:r>
            <a:endParaRPr lang="en-GB" sz="1800" b="0" dirty="0"/>
          </a:p>
          <a:p>
            <a:pPr lvl="1">
              <a:spcBef>
                <a:spcPts val="600"/>
              </a:spcBef>
            </a:pPr>
            <a:r>
              <a:rPr lang="en-GB" sz="1800" b="0" dirty="0"/>
              <a:t>Adult Education Budget (AEB) funded employability, resilience, advocacy and skills provision</a:t>
            </a:r>
          </a:p>
          <a:p>
            <a:pPr lvl="1">
              <a:spcBef>
                <a:spcPts val="600"/>
              </a:spcBef>
            </a:pPr>
            <a:r>
              <a:rPr lang="en-GB" sz="1800" dirty="0"/>
              <a:t>Salford Community Leisure e.g. physical and creative health support</a:t>
            </a:r>
          </a:p>
          <a:p>
            <a:pPr lvl="1">
              <a:spcBef>
                <a:spcPts val="600"/>
              </a:spcBef>
            </a:pPr>
            <a:r>
              <a:rPr lang="en-GB" sz="1800" b="0" dirty="0"/>
              <a:t>In-Work Progression (</a:t>
            </a:r>
            <a:r>
              <a:rPr lang="en-GB" sz="1800" dirty="0"/>
              <a:t>s</a:t>
            </a:r>
            <a:r>
              <a:rPr lang="en-GB" sz="1800" b="0" dirty="0"/>
              <a:t>tarted October 2024)</a:t>
            </a:r>
          </a:p>
          <a:p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387005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4571"/>
            <a:ext cx="8899187" cy="757941"/>
          </a:xfrm>
        </p:spPr>
        <p:txBody>
          <a:bodyPr anchor="ctr">
            <a:normAutofit/>
          </a:bodyPr>
          <a:lstStyle/>
          <a:p>
            <a:r>
              <a:rPr lang="en-GB" dirty="0"/>
              <a:t>Whole system approach to Work &amp; Health support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7D11858-23DA-8EB8-0E13-CD39AD704B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531" t="20618" r="6523" b="7849"/>
          <a:stretch/>
        </p:blipFill>
        <p:spPr>
          <a:xfrm>
            <a:off x="762000" y="1052512"/>
            <a:ext cx="10591801" cy="5804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778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58F979-E737-B042-D829-776383D3F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94571"/>
            <a:ext cx="7328026" cy="757941"/>
          </a:xfrm>
        </p:spPr>
        <p:txBody>
          <a:bodyPr>
            <a:normAutofit/>
          </a:bodyPr>
          <a:lstStyle/>
          <a:p>
            <a:r>
              <a:rPr lang="en-GB" dirty="0"/>
              <a:t>Local delivery team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6B783B-9EF7-E5D2-FC61-A7866F0F2282}"/>
              </a:ext>
            </a:extLst>
          </p:cNvPr>
          <p:cNvSpPr txBox="1"/>
          <p:nvPr/>
        </p:nvSpPr>
        <p:spPr>
          <a:xfrm>
            <a:off x="838200" y="1030801"/>
            <a:ext cx="1051559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b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1A191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1A1918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38C980D6-DC87-2BCB-B5EC-F1649ACC1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13" y="1239529"/>
            <a:ext cx="11496711" cy="5063993"/>
          </a:xfrm>
        </p:spPr>
        <p:txBody>
          <a:bodyPr>
            <a:normAutofit fontScale="70000" lnSpcReduction="20000"/>
          </a:bodyPr>
          <a:lstStyle/>
          <a:p>
            <a:pPr marL="457200" lvl="1" indent="0">
              <a:spcBef>
                <a:spcPts val="0"/>
              </a:spcBef>
              <a:buNone/>
            </a:pPr>
            <a:endParaRPr lang="en-GB" sz="1800" b="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GB" sz="1800" b="1" dirty="0"/>
              <a:t>Health Improvement Service: </a:t>
            </a:r>
          </a:p>
          <a:p>
            <a:pPr lvl="1">
              <a:spcBef>
                <a:spcPts val="600"/>
              </a:spcBef>
            </a:pPr>
            <a:r>
              <a:rPr lang="en-GB" sz="1600" b="0" dirty="0"/>
              <a:t>x3 </a:t>
            </a:r>
            <a:r>
              <a:rPr lang="en-GB" sz="1600" b="0" dirty="0" err="1"/>
              <a:t>WorkWell</a:t>
            </a:r>
            <a:r>
              <a:rPr lang="en-GB" sz="1600" b="0" dirty="0"/>
              <a:t> Work &amp; Health</a:t>
            </a:r>
            <a:r>
              <a:rPr lang="en-GB" sz="1600" dirty="0"/>
              <a:t> </a:t>
            </a:r>
            <a:r>
              <a:rPr lang="en-GB" sz="1600" b="0" dirty="0"/>
              <a:t>Coaches to provide:</a:t>
            </a:r>
          </a:p>
          <a:p>
            <a:pPr lvl="2">
              <a:spcBef>
                <a:spcPts val="600"/>
              </a:spcBef>
            </a:pPr>
            <a:r>
              <a:rPr lang="en-GB" sz="1600" dirty="0"/>
              <a:t>A</a:t>
            </a:r>
            <a:r>
              <a:rPr lang="en-GB" sz="1600" b="0" dirty="0"/>
              <a:t>ssessments</a:t>
            </a:r>
          </a:p>
          <a:p>
            <a:pPr lvl="2">
              <a:spcBef>
                <a:spcPts val="600"/>
              </a:spcBef>
            </a:pPr>
            <a:r>
              <a:rPr lang="en-GB" sz="1600" dirty="0"/>
              <a:t>A</a:t>
            </a:r>
            <a:r>
              <a:rPr lang="en-GB" sz="1600" b="0" dirty="0"/>
              <a:t>ction plans </a:t>
            </a:r>
          </a:p>
          <a:p>
            <a:pPr lvl="2">
              <a:spcBef>
                <a:spcPts val="600"/>
              </a:spcBef>
            </a:pPr>
            <a:r>
              <a:rPr lang="en-GB" sz="15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Person-centred support and case management</a:t>
            </a:r>
            <a:endParaRPr lang="en-GB" sz="1500" b="0" dirty="0"/>
          </a:p>
          <a:p>
            <a:pPr marL="457200" lvl="1" indent="0">
              <a:spcBef>
                <a:spcPts val="0"/>
              </a:spcBef>
              <a:buNone/>
            </a:pPr>
            <a:endParaRPr lang="en-GB" sz="18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GB" sz="1800" b="1" dirty="0"/>
              <a:t>Salford CVS / Wellbeing Matters:</a:t>
            </a:r>
          </a:p>
          <a:p>
            <a:pPr lvl="1">
              <a:spcBef>
                <a:spcPts val="600"/>
              </a:spcBef>
            </a:pPr>
            <a:r>
              <a:rPr lang="en-GB" sz="1600" dirty="0"/>
              <a:t>x1 Work &amp; Health Coach to provide:</a:t>
            </a:r>
          </a:p>
          <a:p>
            <a:pPr lvl="2">
              <a:spcBef>
                <a:spcPts val="600"/>
              </a:spcBef>
            </a:pPr>
            <a:r>
              <a:rPr lang="en-GB" sz="1500" dirty="0"/>
              <a:t>A</a:t>
            </a:r>
            <a:r>
              <a:rPr lang="en-GB" sz="1500" b="0" dirty="0"/>
              <a:t>ssessments</a:t>
            </a:r>
          </a:p>
          <a:p>
            <a:pPr lvl="2">
              <a:spcBef>
                <a:spcPts val="600"/>
              </a:spcBef>
            </a:pPr>
            <a:r>
              <a:rPr lang="en-GB" sz="1500" dirty="0"/>
              <a:t>A</a:t>
            </a:r>
            <a:r>
              <a:rPr lang="en-GB" sz="1500" b="0" dirty="0"/>
              <a:t>ction plans </a:t>
            </a:r>
          </a:p>
          <a:p>
            <a:pPr lvl="2">
              <a:spcBef>
                <a:spcPts val="600"/>
              </a:spcBef>
            </a:pPr>
            <a:r>
              <a:rPr lang="en-GB" sz="1500" dirty="0">
                <a:effectLst/>
                <a:ea typeface="Aptos" panose="020B0004020202020204" pitchFamily="34" charset="0"/>
                <a:cs typeface="Arial" panose="020B0604020202020204" pitchFamily="34" charset="0"/>
              </a:rPr>
              <a:t>Person-centred support and case management</a:t>
            </a:r>
            <a:endParaRPr lang="en-GB" sz="1500" b="0" dirty="0"/>
          </a:p>
          <a:p>
            <a:pPr lvl="2">
              <a:spcBef>
                <a:spcPts val="600"/>
              </a:spcBef>
            </a:pPr>
            <a:r>
              <a:rPr lang="en-GB" sz="1500" dirty="0"/>
              <a:t>Data on individual needs to help inform social prescribing menu of support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GB" sz="1600" b="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GB" sz="1800" b="1" dirty="0"/>
              <a:t>Salford Employment HUB:</a:t>
            </a:r>
          </a:p>
          <a:p>
            <a:pPr lvl="1">
              <a:spcBef>
                <a:spcPts val="600"/>
              </a:spcBef>
            </a:pPr>
            <a:r>
              <a:rPr lang="en-GB" sz="1600" dirty="0"/>
              <a:t>x1 IAG Adviser to provide:</a:t>
            </a:r>
          </a:p>
          <a:p>
            <a:pPr lvl="2">
              <a:spcBef>
                <a:spcPts val="600"/>
              </a:spcBef>
            </a:pPr>
            <a:r>
              <a:rPr lang="en-GB" sz="1600" dirty="0"/>
              <a:t>Triage and referrals into </a:t>
            </a:r>
            <a:r>
              <a:rPr lang="en-GB" sz="1600" dirty="0" err="1"/>
              <a:t>WorkWell</a:t>
            </a:r>
            <a:endParaRPr lang="en-GB" sz="1600" dirty="0"/>
          </a:p>
          <a:p>
            <a:pPr lvl="2">
              <a:spcBef>
                <a:spcPts val="600"/>
              </a:spcBef>
            </a:pPr>
            <a:r>
              <a:rPr lang="en-GB" sz="1600" dirty="0"/>
              <a:t>Careers information, advice &amp; Guidance, employment support, job brokerage, skills development and in-work support (including workplace adjustments)</a:t>
            </a:r>
          </a:p>
          <a:p>
            <a:pPr lvl="1">
              <a:spcBef>
                <a:spcPts val="0"/>
              </a:spcBef>
            </a:pPr>
            <a:endParaRPr lang="en-GB" sz="1600" dirty="0"/>
          </a:p>
          <a:p>
            <a:pPr marL="457200" lvl="1" indent="0">
              <a:spcBef>
                <a:spcPts val="600"/>
              </a:spcBef>
              <a:buNone/>
            </a:pPr>
            <a:r>
              <a:rPr lang="en-GB" sz="1800" b="1" dirty="0"/>
              <a:t>The University of Salford:</a:t>
            </a:r>
            <a:endParaRPr lang="en-GB" sz="1600" dirty="0"/>
          </a:p>
          <a:p>
            <a:pPr lvl="1"/>
            <a:r>
              <a:rPr lang="en-GB" sz="1600" dirty="0"/>
              <a:t>Sports Injury Clinic:</a:t>
            </a:r>
          </a:p>
          <a:p>
            <a:pPr lvl="2"/>
            <a:r>
              <a:rPr lang="en-GB" sz="1600" dirty="0"/>
              <a:t>MSK/Physio support </a:t>
            </a:r>
            <a:r>
              <a:rPr lang="en-GB" sz="1400" dirty="0">
                <a:hlinkClick r:id="rId2"/>
              </a:rPr>
              <a:t>Sports Injury Clinic | University of Salford</a:t>
            </a:r>
            <a:endParaRPr lang="en-GB" sz="1600" dirty="0"/>
          </a:p>
          <a:p>
            <a:pPr lvl="2"/>
            <a:r>
              <a:rPr lang="en-GB" sz="1600" dirty="0"/>
              <a:t>Appointments within 4wks of referral</a:t>
            </a:r>
          </a:p>
          <a:p>
            <a:pPr marL="914400" lvl="2" indent="0">
              <a:buNone/>
            </a:pPr>
            <a:endParaRPr lang="en-GB" sz="1800" b="1" dirty="0"/>
          </a:p>
          <a:p>
            <a:pPr marL="457200" lvl="1" indent="0">
              <a:buNone/>
            </a:pPr>
            <a:r>
              <a:rPr lang="en-GB" sz="1800" b="1" dirty="0"/>
              <a:t>Salford CVS (Social prescribing/package of support)</a:t>
            </a:r>
          </a:p>
          <a:p>
            <a:pPr lvl="1"/>
            <a:r>
              <a:rPr lang="en-GB" sz="1600" dirty="0"/>
              <a:t>Health &amp; Wellbeing Fund – Data and intelligence to inform future social prescribing menu of support</a:t>
            </a:r>
          </a:p>
          <a:p>
            <a:pPr lvl="1"/>
            <a:endParaRPr lang="en-GB" sz="1600" dirty="0"/>
          </a:p>
          <a:p>
            <a:pPr lvl="2"/>
            <a:endParaRPr lang="en-GB" sz="1600" dirty="0"/>
          </a:p>
          <a:p>
            <a:pPr marL="0" indent="0">
              <a:buNone/>
            </a:pPr>
            <a:endParaRPr lang="en-GB" sz="1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007150"/>
      </p:ext>
    </p:extLst>
  </p:cSld>
  <p:clrMapOvr>
    <a:masterClrMapping/>
  </p:clrMapOvr>
</p:sld>
</file>

<file path=ppt/theme/theme1.xml><?xml version="1.0" encoding="utf-8"?>
<a:theme xmlns:a="http://schemas.openxmlformats.org/drawingml/2006/main" name="Salford City Council Theme">
  <a:themeElements>
    <a:clrScheme name="Salford City Council colours">
      <a:dk1>
        <a:srgbClr val="1A1918"/>
      </a:dk1>
      <a:lt1>
        <a:srgbClr val="FFFFFF"/>
      </a:lt1>
      <a:dk2>
        <a:srgbClr val="D8117D"/>
      </a:dk2>
      <a:lt2>
        <a:srgbClr val="FFFEFE"/>
      </a:lt2>
      <a:accent1>
        <a:srgbClr val="592F42"/>
      </a:accent1>
      <a:accent2>
        <a:srgbClr val="A3647E"/>
      </a:accent2>
      <a:accent3>
        <a:srgbClr val="D388A6"/>
      </a:accent3>
      <a:accent4>
        <a:srgbClr val="8C3960"/>
      </a:accent4>
      <a:accent5>
        <a:srgbClr val="342B2F"/>
      </a:accent5>
      <a:accent6>
        <a:srgbClr val="FFFEFE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C template 1" id="{D1E3374B-5970-5346-A862-0DE4D4FE7726}" vid="{950BFA69-CDC3-B24B-9954-38731E75F4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B44EDBBA75254F8A498D36507549F2" ma:contentTypeVersion="15" ma:contentTypeDescription="Create a new document." ma:contentTypeScope="" ma:versionID="245a7aa1a5c7e2fa6c237747433618dc">
  <xsd:schema xmlns:xsd="http://www.w3.org/2001/XMLSchema" xmlns:xs="http://www.w3.org/2001/XMLSchema" xmlns:p="http://schemas.microsoft.com/office/2006/metadata/properties" xmlns:ns2="e36ed4d9-f017-4569-8fa4-4c20ff5e4d68" xmlns:ns3="fdddda73-1db4-459b-8dd4-a75d5d427282" targetNamespace="http://schemas.microsoft.com/office/2006/metadata/properties" ma:root="true" ma:fieldsID="803c0b1cf9c2e12eaef4e57baaa4d439" ns2:_="" ns3:_="">
    <xsd:import namespace="e36ed4d9-f017-4569-8fa4-4c20ff5e4d68"/>
    <xsd:import namespace="fdddda73-1db4-459b-8dd4-a75d5d42728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6ed4d9-f017-4569-8fa4-4c20ff5e4d6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6d26791f-85d3-44e8-b31a-d42d511e26a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ddda73-1db4-459b-8dd4-a75d5d42728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ea9e9a6-5199-4c70-bc80-eff71a9b7925}" ma:internalName="TaxCatchAll" ma:showField="CatchAllData" ma:web="fdddda73-1db4-459b-8dd4-a75d5d4272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FA302DB-92A5-44C2-B785-99784BA5AF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6ed4d9-f017-4569-8fa4-4c20ff5e4d68"/>
    <ds:schemaRef ds:uri="fdddda73-1db4-459b-8dd4-a75d5d42728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D47DAE-EB39-4759-AAC6-769EE029026D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68c00060-d80e-40a5-b83f-3b8a5bc570b5}" enabled="0" method="" siteId="{68c00060-d80e-40a5-b83f-3b8a5bc570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SCC template 1</Template>
  <TotalTime>0</TotalTime>
  <Words>1627</Words>
  <Application>Microsoft Office PowerPoint</Application>
  <PresentationFormat>Widescreen</PresentationFormat>
  <Paragraphs>236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Wingdings</vt:lpstr>
      <vt:lpstr>Salford City Council Theme</vt:lpstr>
      <vt:lpstr> WorkWell – Salford   Dave Timperley Commissioning Manager – Skills &amp; Work Locality Lead – WorkWell</vt:lpstr>
      <vt:lpstr>Introduction</vt:lpstr>
      <vt:lpstr>What do we want to achieve?</vt:lpstr>
      <vt:lpstr>Eligible cohorts</vt:lpstr>
      <vt:lpstr>Eligibility criteria</vt:lpstr>
      <vt:lpstr>Participant profile</vt:lpstr>
      <vt:lpstr>Building on existing support</vt:lpstr>
      <vt:lpstr>Whole system approach to Work &amp; Health support</vt:lpstr>
      <vt:lpstr>Local delivery team </vt:lpstr>
      <vt:lpstr>GM &amp; local governance</vt:lpstr>
      <vt:lpstr>Launched – October ‘24</vt:lpstr>
      <vt:lpstr>How you can help</vt:lpstr>
      <vt:lpstr>How to refer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Salford locality update</dc:title>
  <dc:creator>Davidson, Tom</dc:creator>
  <cp:lastModifiedBy>Timperley, David</cp:lastModifiedBy>
  <cp:revision>14</cp:revision>
  <dcterms:created xsi:type="dcterms:W3CDTF">2024-04-04T08:59:02Z</dcterms:created>
  <dcterms:modified xsi:type="dcterms:W3CDTF">2024-11-05T16:45:17Z</dcterms:modified>
</cp:coreProperties>
</file>