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1" r:id="rId5"/>
    <p:sldId id="279" r:id="rId6"/>
    <p:sldId id="281" r:id="rId7"/>
    <p:sldId id="292" r:id="rId8"/>
    <p:sldId id="283" r:id="rId9"/>
    <p:sldId id="282" r:id="rId10"/>
    <p:sldId id="262" r:id="rId11"/>
    <p:sldId id="263" r:id="rId12"/>
    <p:sldId id="264" r:id="rId13"/>
    <p:sldId id="284" r:id="rId14"/>
    <p:sldId id="285" r:id="rId15"/>
    <p:sldId id="286" r:id="rId16"/>
    <p:sldId id="288" r:id="rId17"/>
    <p:sldId id="289" r:id="rId18"/>
    <p:sldId id="290" r:id="rId19"/>
    <p:sldId id="291" r:id="rId20"/>
    <p:sldId id="272" r:id="rId21"/>
    <p:sldId id="293" r:id="rId22"/>
    <p:sldId id="274" r:id="rId23"/>
    <p:sldId id="275" r:id="rId24"/>
    <p:sldId id="276" r:id="rId25"/>
    <p:sldId id="294" r:id="rId26"/>
    <p:sldId id="273" r:id="rId27"/>
    <p:sldId id="296" r:id="rId28"/>
    <p:sldId id="297" r:id="rId29"/>
    <p:sldId id="298" r:id="rId30"/>
    <p:sldId id="29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8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81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06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3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6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9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82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90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3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7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5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7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4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1A7E1-0DDD-453A-9D60-EA955CF44B42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6E780E1-DF0D-4032-9EB5-36B8AF5B2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7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Carer’s Strategy Development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GB" dirty="0" smtClean="0"/>
          </a:p>
          <a:p>
            <a:pPr algn="l"/>
            <a:r>
              <a:rPr lang="en-GB" dirty="0" smtClean="0"/>
              <a:t>Cliff Wilson </a:t>
            </a:r>
          </a:p>
          <a:p>
            <a:pPr algn="l"/>
            <a:r>
              <a:rPr lang="en-GB" dirty="0" smtClean="0"/>
              <a:t>Integrated Commissioning Manager </a:t>
            </a:r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16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Commitment to Carers – Vision for Carers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be identified as a carer as early as possible, be informed, be respected and included by health and social care professionals</a:t>
            </a:r>
            <a:r>
              <a:rPr lang="en-GB" dirty="0" smtClean="0"/>
              <a:t>;</a:t>
            </a:r>
          </a:p>
          <a:p>
            <a:r>
              <a:rPr lang="en-GB" dirty="0" smtClean="0"/>
              <a:t>To </a:t>
            </a:r>
            <a:r>
              <a:rPr lang="en-GB" dirty="0"/>
              <a:t>have choice and control about your caring role, get the support you need as a carer to meet you and your family’s needs;</a:t>
            </a:r>
          </a:p>
          <a:p>
            <a:r>
              <a:rPr lang="en-GB" dirty="0" smtClean="0"/>
              <a:t>To </a:t>
            </a:r>
            <a:r>
              <a:rPr lang="en-GB" dirty="0"/>
              <a:t>be able to stay healthy and well yourself, and for your own needs and wishes as an individual to be recognised and supported;</a:t>
            </a:r>
          </a:p>
          <a:p>
            <a:r>
              <a:rPr lang="en-GB" dirty="0" smtClean="0"/>
              <a:t>To </a:t>
            </a:r>
            <a:r>
              <a:rPr lang="en-GB" dirty="0"/>
              <a:t>be socially connected and not isolated;</a:t>
            </a:r>
          </a:p>
          <a:p>
            <a:r>
              <a:rPr lang="en-GB" dirty="0" smtClean="0"/>
              <a:t>To </a:t>
            </a:r>
            <a:r>
              <a:rPr lang="en-GB" dirty="0"/>
              <a:t>fulfil your aspirations in education and employment;</a:t>
            </a:r>
          </a:p>
          <a:p>
            <a:r>
              <a:rPr lang="en-GB" dirty="0" smtClean="0"/>
              <a:t>If </a:t>
            </a:r>
            <a:r>
              <a:rPr lang="en-GB" dirty="0"/>
              <a:t>you are a young carer or young adult carer, you are able to thrive and develop educationally, personally and socially, and you are protected from excessive or inappropriate caring roles.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872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Principle </a:t>
            </a:r>
            <a:r>
              <a:rPr lang="en-GB" dirty="0"/>
              <a:t>1 – We will support the identification, recognition and registration of carers in all organisations including primary care.</a:t>
            </a:r>
          </a:p>
          <a:p>
            <a:r>
              <a:rPr lang="en-GB" dirty="0" smtClean="0"/>
              <a:t>Principle </a:t>
            </a:r>
            <a:r>
              <a:rPr lang="en-GB" dirty="0"/>
              <a:t>2 - carers will have their support needs assessed and will receive an integrated package of support in order to maintain and/or improve their physical and mental health.</a:t>
            </a:r>
          </a:p>
          <a:p>
            <a:r>
              <a:rPr lang="en-GB" dirty="0" smtClean="0"/>
              <a:t>Principle </a:t>
            </a:r>
            <a:r>
              <a:rPr lang="en-GB" dirty="0"/>
              <a:t>3 - carers will be empowered to make choices about their caring role and access appropriate services and support for them and the person they look after.</a:t>
            </a:r>
          </a:p>
          <a:p>
            <a:r>
              <a:rPr lang="en-GB" dirty="0" smtClean="0"/>
              <a:t>Principle </a:t>
            </a:r>
            <a:r>
              <a:rPr lang="en-GB" dirty="0"/>
              <a:t>4 </a:t>
            </a:r>
            <a:r>
              <a:rPr lang="en-GB" dirty="0" smtClean="0"/>
              <a:t>– To be </a:t>
            </a:r>
            <a:r>
              <a:rPr lang="en-GB" dirty="0"/>
              <a:t>aware of the needs of carers and of their value to our communities.</a:t>
            </a:r>
          </a:p>
        </p:txBody>
      </p:sp>
    </p:spTree>
    <p:extLst>
      <p:ext uri="{BB962C8B-B14F-4D97-AF65-F5344CB8AC3E}">
        <p14:creationId xmlns:p14="http://schemas.microsoft.com/office/powerpoint/2010/main" val="47816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548" y="1930400"/>
            <a:ext cx="8596668" cy="3880773"/>
          </a:xfrm>
        </p:spPr>
        <p:txBody>
          <a:bodyPr/>
          <a:lstStyle/>
          <a:p>
            <a:r>
              <a:rPr lang="en-GB" dirty="0" smtClean="0"/>
              <a:t>Principle </a:t>
            </a:r>
            <a:r>
              <a:rPr lang="en-GB" dirty="0"/>
              <a:t>5 - carers will be supported by information sharing between health, social care, Carer support organisations and other partners to this agreement.</a:t>
            </a:r>
          </a:p>
          <a:p>
            <a:r>
              <a:rPr lang="en-GB" dirty="0" smtClean="0"/>
              <a:t>Principle </a:t>
            </a:r>
            <a:r>
              <a:rPr lang="en-GB" dirty="0"/>
              <a:t>6 - carers will be respected and listened to as expert care partners, and will be actively involved in care planning, shared decision-making and reviewing services. </a:t>
            </a:r>
            <a:endParaRPr lang="en-GB" dirty="0" smtClean="0"/>
          </a:p>
          <a:p>
            <a:r>
              <a:rPr lang="en-GB" dirty="0" smtClean="0"/>
              <a:t>Principle </a:t>
            </a:r>
            <a:r>
              <a:rPr lang="en-GB" dirty="0"/>
              <a:t>7 - The support needs of carers who are more vulnerable or at key transition points will be identified early.</a:t>
            </a:r>
          </a:p>
          <a:p>
            <a:r>
              <a:rPr lang="en-GB" dirty="0" smtClean="0"/>
              <a:t>Principle </a:t>
            </a:r>
            <a:r>
              <a:rPr lang="en-GB" dirty="0"/>
              <a:t>8 – the implementation of the Commitment (and Charter) will be consistent </a:t>
            </a:r>
            <a:r>
              <a:rPr lang="en-GB" dirty="0" smtClean="0"/>
              <a:t>with the </a:t>
            </a:r>
            <a:r>
              <a:rPr lang="en-GB" dirty="0"/>
              <a:t>2014 Care Act.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84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Young People’s Manifesto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Manifesto for Change aims to create </a:t>
            </a:r>
            <a:r>
              <a:rPr lang="en-GB" dirty="0" smtClean="0"/>
              <a:t>the Salford </a:t>
            </a:r>
            <a:r>
              <a:rPr lang="en-GB" dirty="0"/>
              <a:t>we want to live in and enjoy. </a:t>
            </a:r>
            <a:r>
              <a:rPr lang="en-GB" dirty="0" smtClean="0"/>
              <a:t>The Manifesto voices the opinions of young carer’s in Salford and covered 5 areas of recommendations. </a:t>
            </a:r>
          </a:p>
          <a:p>
            <a:r>
              <a:rPr lang="en-GB" dirty="0" smtClean="0"/>
              <a:t>Education  </a:t>
            </a:r>
          </a:p>
          <a:p>
            <a:r>
              <a:rPr lang="en-GB" dirty="0" smtClean="0"/>
              <a:t>GPs </a:t>
            </a:r>
            <a:r>
              <a:rPr lang="en-GB" dirty="0"/>
              <a:t>&amp; Social Care </a:t>
            </a:r>
            <a:r>
              <a:rPr lang="en-GB" dirty="0" smtClean="0"/>
              <a:t> </a:t>
            </a:r>
          </a:p>
          <a:p>
            <a:r>
              <a:rPr lang="en-GB" dirty="0" smtClean="0"/>
              <a:t>Poverty </a:t>
            </a:r>
          </a:p>
          <a:p>
            <a:r>
              <a:rPr lang="en-GB" dirty="0" smtClean="0"/>
              <a:t>Isolation </a:t>
            </a:r>
          </a:p>
          <a:p>
            <a:r>
              <a:rPr lang="en-GB" dirty="0" smtClean="0"/>
              <a:t>Housing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296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manifesto highlighted….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</a:t>
            </a:r>
            <a:r>
              <a:rPr lang="en-GB" dirty="0"/>
              <a:t>want all Young Carers in school to reach their full potential</a:t>
            </a:r>
            <a:r>
              <a:rPr lang="en-GB" dirty="0" smtClean="0"/>
              <a:t>...</a:t>
            </a:r>
          </a:p>
          <a:p>
            <a:r>
              <a:rPr lang="en-GB" dirty="0"/>
              <a:t>Carers of all ages should feel involved, valued and listened to by professionals</a:t>
            </a:r>
            <a:r>
              <a:rPr lang="en-GB" dirty="0" smtClean="0"/>
              <a:t>...</a:t>
            </a:r>
          </a:p>
          <a:p>
            <a:r>
              <a:rPr lang="en-GB" dirty="0"/>
              <a:t>Young Carers often need extra help getting out of the poverty cycle</a:t>
            </a:r>
            <a:r>
              <a:rPr lang="en-GB" dirty="0" smtClean="0"/>
              <a:t>...</a:t>
            </a:r>
          </a:p>
          <a:p>
            <a:r>
              <a:rPr lang="en-GB" dirty="0"/>
              <a:t>Young Carers shouldn’t feel isolated</a:t>
            </a:r>
            <a:r>
              <a:rPr lang="en-GB" dirty="0" smtClean="0"/>
              <a:t>...</a:t>
            </a:r>
          </a:p>
          <a:p>
            <a:r>
              <a:rPr lang="en-GB" dirty="0"/>
              <a:t>Housing should not be an issue for anybody...</a:t>
            </a:r>
          </a:p>
        </p:txBody>
      </p:sp>
    </p:spTree>
    <p:extLst>
      <p:ext uri="{BB962C8B-B14F-4D97-AF65-F5344CB8AC3E}">
        <p14:creationId xmlns:p14="http://schemas.microsoft.com/office/powerpoint/2010/main" val="3129828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staff in educational establishments attending bi‐annual carers sessions, which should also become part of the induction programme for all new staff appointed.</a:t>
            </a:r>
          </a:p>
          <a:p>
            <a:r>
              <a:rPr lang="en-GB" dirty="0" smtClean="0"/>
              <a:t>Each school council having, by right, a representative of young carers in school.</a:t>
            </a:r>
          </a:p>
          <a:p>
            <a:r>
              <a:rPr lang="en-GB" dirty="0" smtClean="0"/>
              <a:t>Every </a:t>
            </a:r>
            <a:r>
              <a:rPr lang="en-GB" dirty="0"/>
              <a:t>young person leaving school feeling equipped and ready for adult </a:t>
            </a:r>
            <a:r>
              <a:rPr lang="en-GB" dirty="0" smtClean="0"/>
              <a:t>life</a:t>
            </a:r>
          </a:p>
          <a:p>
            <a:r>
              <a:rPr lang="en-GB" dirty="0" smtClean="0"/>
              <a:t>Extra </a:t>
            </a:r>
            <a:r>
              <a:rPr lang="en-GB" dirty="0"/>
              <a:t>educational support provided for all young carers that require it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119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and Social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</a:t>
            </a:r>
            <a:r>
              <a:rPr lang="en-GB" dirty="0"/>
              <a:t>carers, no matter their age, being able to be involved in care </a:t>
            </a:r>
            <a:r>
              <a:rPr lang="en-GB" dirty="0" smtClean="0"/>
              <a:t>planning</a:t>
            </a:r>
          </a:p>
          <a:p>
            <a:r>
              <a:rPr lang="en-GB" dirty="0" smtClean="0"/>
              <a:t>All </a:t>
            </a:r>
            <a:r>
              <a:rPr lang="en-GB" dirty="0"/>
              <a:t>identified carers under 24 should have a pathway to a named </a:t>
            </a:r>
            <a:r>
              <a:rPr lang="en-GB" dirty="0" smtClean="0"/>
              <a:t>professional for </a:t>
            </a:r>
            <a:r>
              <a:rPr lang="en-GB" dirty="0"/>
              <a:t>a full health check and health plan.</a:t>
            </a:r>
          </a:p>
          <a:p>
            <a:r>
              <a:rPr lang="en-GB" dirty="0" smtClean="0"/>
              <a:t>All </a:t>
            </a:r>
            <a:r>
              <a:rPr lang="en-GB" dirty="0"/>
              <a:t>social care staff to attend carers awareness sessions and be </a:t>
            </a:r>
            <a:r>
              <a:rPr lang="en-GB" dirty="0" smtClean="0"/>
              <a:t>responsible for </a:t>
            </a:r>
            <a:r>
              <a:rPr lang="en-GB" dirty="0"/>
              <a:t>increasing their identification and referral‐on of potential young carers.</a:t>
            </a:r>
          </a:p>
          <a:p>
            <a:r>
              <a:rPr lang="en-GB" dirty="0" smtClean="0"/>
              <a:t>The </a:t>
            </a:r>
            <a:r>
              <a:rPr lang="en-GB" dirty="0"/>
              <a:t>NHS/CCG providing training for carers age 24 and under in </a:t>
            </a:r>
            <a:r>
              <a:rPr lang="en-GB" dirty="0" smtClean="0"/>
              <a:t>Moving and Handling </a:t>
            </a:r>
          </a:p>
          <a:p>
            <a:r>
              <a:rPr lang="en-GB" dirty="0" smtClean="0"/>
              <a:t>Health </a:t>
            </a:r>
            <a:r>
              <a:rPr lang="en-GB" dirty="0"/>
              <a:t>Centre/Surgery staff including admin/receptionist attending </a:t>
            </a:r>
            <a:r>
              <a:rPr lang="en-GB" dirty="0" smtClean="0"/>
              <a:t>bi‐annual b </a:t>
            </a:r>
            <a:r>
              <a:rPr lang="en-GB" dirty="0"/>
              <a:t>carers awareness sessions.</a:t>
            </a:r>
          </a:p>
        </p:txBody>
      </p:sp>
    </p:spTree>
    <p:extLst>
      <p:ext uri="{BB962C8B-B14F-4D97-AF65-F5344CB8AC3E}">
        <p14:creationId xmlns:p14="http://schemas.microsoft.com/office/powerpoint/2010/main" val="2451202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Poverty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</a:t>
            </a:r>
            <a:r>
              <a:rPr lang="en-GB" dirty="0"/>
              <a:t>budgeting classes and money management advice for all carers.</a:t>
            </a:r>
          </a:p>
          <a:p>
            <a:r>
              <a:rPr lang="en-GB" dirty="0" smtClean="0"/>
              <a:t>The </a:t>
            </a:r>
            <a:r>
              <a:rPr lang="en-GB" dirty="0"/>
              <a:t>introduction of ‘Curriculum for Life’ in all Salford communities </a:t>
            </a:r>
            <a:r>
              <a:rPr lang="en-GB" dirty="0" smtClean="0"/>
              <a:t>developing young </a:t>
            </a:r>
            <a:r>
              <a:rPr lang="en-GB" dirty="0"/>
              <a:t>peoples’ budgeting and financial management skills.</a:t>
            </a:r>
          </a:p>
          <a:p>
            <a:r>
              <a:rPr lang="en-GB" dirty="0" smtClean="0"/>
              <a:t>The </a:t>
            </a:r>
            <a:r>
              <a:rPr lang="en-GB" dirty="0"/>
              <a:t>introduction of free public transport for all carers of all ages.</a:t>
            </a:r>
          </a:p>
          <a:p>
            <a:r>
              <a:rPr lang="en-GB" dirty="0" smtClean="0"/>
              <a:t>A </a:t>
            </a:r>
            <a:r>
              <a:rPr lang="en-GB" dirty="0"/>
              <a:t>commitment from local employers to; introduce ‘Employee </a:t>
            </a:r>
            <a:r>
              <a:rPr lang="en-GB" dirty="0" smtClean="0"/>
              <a:t>Carers Policies</a:t>
            </a:r>
            <a:r>
              <a:rPr lang="en-GB" dirty="0"/>
              <a:t>’, to support/encourage all employees.</a:t>
            </a:r>
          </a:p>
          <a:p>
            <a:r>
              <a:rPr lang="en-GB" dirty="0" smtClean="0"/>
              <a:t>A </a:t>
            </a:r>
            <a:r>
              <a:rPr lang="en-GB" dirty="0"/>
              <a:t>commitment from local employers to develop decent opportunities for </a:t>
            </a:r>
            <a:r>
              <a:rPr lang="en-GB" dirty="0" smtClean="0"/>
              <a:t>local disabled </a:t>
            </a:r>
            <a:r>
              <a:rPr lang="en-GB" dirty="0"/>
              <a:t>people that allows them to work and escape the cycle of poverty.</a:t>
            </a:r>
          </a:p>
        </p:txBody>
      </p:sp>
    </p:spTree>
    <p:extLst>
      <p:ext uri="{BB962C8B-B14F-4D97-AF65-F5344CB8AC3E}">
        <p14:creationId xmlns:p14="http://schemas.microsoft.com/office/powerpoint/2010/main" val="3413288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Isolation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Extra </a:t>
            </a:r>
            <a:r>
              <a:rPr lang="en-GB" dirty="0"/>
              <a:t>meaningful provision within all communities in the city allowing </a:t>
            </a:r>
            <a:r>
              <a:rPr lang="en-GB" dirty="0" smtClean="0"/>
              <a:t>young people </a:t>
            </a:r>
            <a:r>
              <a:rPr lang="en-GB" dirty="0"/>
              <a:t>to socialise locally.</a:t>
            </a:r>
          </a:p>
          <a:p>
            <a:r>
              <a:rPr lang="en-GB" dirty="0" smtClean="0"/>
              <a:t>The </a:t>
            </a:r>
            <a:r>
              <a:rPr lang="en-GB" dirty="0"/>
              <a:t>implementation of the Greater Manchester Mayor’s pledge for </a:t>
            </a:r>
            <a:r>
              <a:rPr lang="en-GB" dirty="0" smtClean="0"/>
              <a:t>free travel </a:t>
            </a:r>
            <a:r>
              <a:rPr lang="en-GB" dirty="0"/>
              <a:t>for young people aged 16‐18, working towards all young people.</a:t>
            </a:r>
          </a:p>
          <a:p>
            <a:r>
              <a:rPr lang="en-GB" dirty="0" smtClean="0"/>
              <a:t>All </a:t>
            </a:r>
            <a:r>
              <a:rPr lang="en-GB" dirty="0"/>
              <a:t>young people in the city having access to the growing opportunities </a:t>
            </a:r>
            <a:r>
              <a:rPr lang="en-GB" dirty="0" smtClean="0"/>
              <a:t>in Salford</a:t>
            </a:r>
            <a:r>
              <a:rPr lang="en-GB" dirty="0"/>
              <a:t>, and being able to gain the skills to benefit from them.</a:t>
            </a:r>
          </a:p>
          <a:p>
            <a:r>
              <a:rPr lang="en-GB" dirty="0" smtClean="0"/>
              <a:t>No </a:t>
            </a:r>
            <a:r>
              <a:rPr lang="en-GB" dirty="0"/>
              <a:t>young carer feeling isolated or left behind because of economic </a:t>
            </a:r>
            <a:r>
              <a:rPr lang="en-GB" dirty="0" smtClean="0"/>
              <a:t>poverty, and </a:t>
            </a:r>
            <a:r>
              <a:rPr lang="en-GB" dirty="0"/>
              <a:t>poverty of opportunity.</a:t>
            </a:r>
          </a:p>
        </p:txBody>
      </p:sp>
    </p:spTree>
    <p:extLst>
      <p:ext uri="{BB962C8B-B14F-4D97-AF65-F5344CB8AC3E}">
        <p14:creationId xmlns:p14="http://schemas.microsoft.com/office/powerpoint/2010/main" val="26876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build social housing in Salford being accessible for disabled people.</a:t>
            </a:r>
          </a:p>
          <a:p>
            <a:r>
              <a:rPr lang="en-GB" dirty="0" smtClean="0"/>
              <a:t>No </a:t>
            </a:r>
            <a:r>
              <a:rPr lang="en-GB" dirty="0"/>
              <a:t>resident of social housing in the city who becomes ill or disabled </a:t>
            </a:r>
            <a:r>
              <a:rPr lang="en-GB" dirty="0" smtClean="0"/>
              <a:t>being forced </a:t>
            </a:r>
            <a:r>
              <a:rPr lang="en-GB" dirty="0"/>
              <a:t>to move home due to inability to adapt.</a:t>
            </a:r>
          </a:p>
          <a:p>
            <a:r>
              <a:rPr lang="en-GB" dirty="0" smtClean="0"/>
              <a:t>A </a:t>
            </a:r>
            <a:r>
              <a:rPr lang="en-GB" dirty="0"/>
              <a:t>city‐wide effort to alert private landlords to the housing needs of </a:t>
            </a:r>
            <a:r>
              <a:rPr lang="en-GB" dirty="0" smtClean="0"/>
              <a:t>disabled people </a:t>
            </a:r>
            <a:r>
              <a:rPr lang="en-GB" dirty="0"/>
              <a:t>and their families.</a:t>
            </a:r>
          </a:p>
          <a:p>
            <a:r>
              <a:rPr lang="en-GB" dirty="0" smtClean="0"/>
              <a:t>Whole </a:t>
            </a:r>
            <a:r>
              <a:rPr lang="en-GB" dirty="0"/>
              <a:t>communities being “disability aware” with local community </a:t>
            </a:r>
            <a:r>
              <a:rPr lang="en-GB" dirty="0" smtClean="0"/>
              <a:t>groups, representatives </a:t>
            </a:r>
            <a:r>
              <a:rPr lang="en-GB" dirty="0"/>
              <a:t>and businesses working to make communities more </a:t>
            </a:r>
            <a:r>
              <a:rPr lang="en-GB" dirty="0" smtClean="0"/>
              <a:t>disabled person </a:t>
            </a:r>
            <a:r>
              <a:rPr lang="en-GB" dirty="0"/>
              <a:t>friendly.</a:t>
            </a:r>
          </a:p>
        </p:txBody>
      </p:sp>
    </p:spTree>
    <p:extLst>
      <p:ext uri="{BB962C8B-B14F-4D97-AF65-F5344CB8AC3E}">
        <p14:creationId xmlns:p14="http://schemas.microsoft.com/office/powerpoint/2010/main" val="70979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carers?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 carer is someone of any age who supports, unwaged, </a:t>
            </a:r>
            <a:r>
              <a:rPr lang="en-GB" sz="2400" dirty="0" smtClean="0"/>
              <a:t>a relative</a:t>
            </a:r>
            <a:r>
              <a:rPr lang="en-GB" sz="2400" dirty="0"/>
              <a:t>, partner or friend who due to physical or mental </a:t>
            </a:r>
            <a:r>
              <a:rPr lang="en-GB" sz="2400" dirty="0" smtClean="0"/>
              <a:t>illness, disability</a:t>
            </a:r>
            <a:r>
              <a:rPr lang="en-GB" sz="2400" dirty="0"/>
              <a:t>, frailty or addiction could not manage without </a:t>
            </a:r>
            <a:r>
              <a:rPr lang="en-GB" sz="2400" dirty="0" smtClean="0"/>
              <a:t>that support</a:t>
            </a:r>
            <a:r>
              <a:rPr lang="en-GB" sz="2400" dirty="0"/>
              <a:t>.</a:t>
            </a:r>
          </a:p>
          <a:p>
            <a:r>
              <a:rPr lang="en-GB" sz="2400" dirty="0" smtClean="0"/>
              <a:t>This </a:t>
            </a:r>
            <a:r>
              <a:rPr lang="en-GB" sz="2400" dirty="0"/>
              <a:t>is not the same as someone who provides care professionally, or through a voluntary organisation’</a:t>
            </a:r>
          </a:p>
        </p:txBody>
      </p:sp>
    </p:spTree>
    <p:extLst>
      <p:ext uri="{BB962C8B-B14F-4D97-AF65-F5344CB8AC3E}">
        <p14:creationId xmlns:p14="http://schemas.microsoft.com/office/powerpoint/2010/main" val="1913255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for change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GM </a:t>
            </a:r>
            <a:r>
              <a:rPr lang="en-GB" dirty="0"/>
              <a:t>is heavily reliant on carers, </a:t>
            </a:r>
            <a:r>
              <a:rPr lang="en-GB" dirty="0" smtClean="0"/>
              <a:t>70,000 </a:t>
            </a:r>
            <a:r>
              <a:rPr lang="en-GB" dirty="0"/>
              <a:t>carers (nearly a quarter of the carers in GM, and more than our commissioned workforce) provide more than 50 hours of care per week</a:t>
            </a:r>
          </a:p>
          <a:p>
            <a:r>
              <a:rPr lang="en-GB" dirty="0"/>
              <a:t>GM carers have poorer health and lower levels of employment than the national average. </a:t>
            </a:r>
            <a:endParaRPr lang="en-GB" dirty="0" smtClean="0"/>
          </a:p>
          <a:p>
            <a:r>
              <a:rPr lang="en-GB" dirty="0" smtClean="0"/>
              <a:t>Different </a:t>
            </a:r>
            <a:r>
              <a:rPr lang="en-GB" dirty="0"/>
              <a:t>health and social care economies within GM offer different universal support models to carers </a:t>
            </a:r>
            <a:r>
              <a:rPr lang="en-GB" dirty="0" smtClean="0"/>
              <a:t>with </a:t>
            </a:r>
            <a:r>
              <a:rPr lang="en-GB" dirty="0"/>
              <a:t>most currently not accessing any support.  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is a variable approach to carers assessments across GM with some Councils reaching less than 10% of carers.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2533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Carers Support in Salford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has been identified that in Salford there are: </a:t>
            </a:r>
            <a:endParaRPr lang="en-GB" dirty="0"/>
          </a:p>
          <a:p>
            <a:r>
              <a:rPr lang="en-GB" dirty="0" smtClean="0"/>
              <a:t>14 </a:t>
            </a:r>
            <a:r>
              <a:rPr lang="en-GB" dirty="0"/>
              <a:t>groups for carers / ex carers / service users</a:t>
            </a:r>
          </a:p>
          <a:p>
            <a:r>
              <a:rPr lang="en-GB" dirty="0" smtClean="0"/>
              <a:t>7 </a:t>
            </a:r>
            <a:r>
              <a:rPr lang="en-GB" dirty="0"/>
              <a:t>groups for carers only</a:t>
            </a:r>
          </a:p>
          <a:p>
            <a:r>
              <a:rPr lang="en-GB" dirty="0" smtClean="0"/>
              <a:t>6 </a:t>
            </a:r>
            <a:r>
              <a:rPr lang="en-GB" dirty="0"/>
              <a:t>specific long term condition support groups </a:t>
            </a:r>
          </a:p>
          <a:p>
            <a:r>
              <a:rPr lang="en-GB" dirty="0" smtClean="0"/>
              <a:t>No </a:t>
            </a:r>
            <a:r>
              <a:rPr lang="en-GB" dirty="0"/>
              <a:t>BAME carers groups and a limited number of BAME members in existing groups</a:t>
            </a:r>
          </a:p>
          <a:p>
            <a:r>
              <a:rPr lang="en-GB" dirty="0" smtClean="0"/>
              <a:t>2 </a:t>
            </a:r>
            <a:r>
              <a:rPr lang="en-GB" dirty="0"/>
              <a:t>faith carers groups (Jewish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37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Current Service Provision for carers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Carer’s Service – </a:t>
            </a:r>
          </a:p>
          <a:p>
            <a:r>
              <a:rPr lang="en-GB" dirty="0" smtClean="0"/>
              <a:t>Assessments </a:t>
            </a:r>
          </a:p>
          <a:p>
            <a:r>
              <a:rPr lang="en-GB" dirty="0" smtClean="0"/>
              <a:t>Group Work </a:t>
            </a:r>
          </a:p>
          <a:p>
            <a:r>
              <a:rPr lang="en-GB" dirty="0" smtClean="0"/>
              <a:t>Family work </a:t>
            </a:r>
          </a:p>
          <a:p>
            <a:r>
              <a:rPr lang="en-GB" dirty="0" smtClean="0"/>
              <a:t>Individual Work </a:t>
            </a:r>
          </a:p>
          <a:p>
            <a:r>
              <a:rPr lang="en-GB" dirty="0" smtClean="0"/>
              <a:t>Education / Employment Support </a:t>
            </a:r>
          </a:p>
          <a:p>
            <a:r>
              <a:rPr lang="en-GB" dirty="0" smtClean="0"/>
              <a:t>Professional Mentoring </a:t>
            </a:r>
          </a:p>
          <a:p>
            <a:r>
              <a:rPr lang="en-GB" dirty="0" smtClean="0"/>
              <a:t>Peer Monitoring </a:t>
            </a:r>
          </a:p>
          <a:p>
            <a:r>
              <a:rPr lang="en-GB" dirty="0" smtClean="0"/>
              <a:t>Awareness sessions for young people and pupils </a:t>
            </a:r>
          </a:p>
          <a:p>
            <a:r>
              <a:rPr lang="en-GB" dirty="0" smtClean="0"/>
              <a:t>Awareness sessions for staff in schools / social care / local business </a:t>
            </a:r>
          </a:p>
          <a:p>
            <a:r>
              <a:rPr lang="en-GB" dirty="0" smtClean="0"/>
              <a:t>Professional Consultation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55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Enhanced Carer Support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 month pilot </a:t>
            </a:r>
          </a:p>
          <a:p>
            <a:r>
              <a:rPr lang="en-GB" dirty="0" smtClean="0"/>
              <a:t>The </a:t>
            </a:r>
            <a:r>
              <a:rPr lang="en-GB" dirty="0"/>
              <a:t>Project </a:t>
            </a:r>
            <a:r>
              <a:rPr lang="en-GB" dirty="0" smtClean="0"/>
              <a:t>works </a:t>
            </a:r>
            <a:r>
              <a:rPr lang="en-GB" dirty="0"/>
              <a:t>directly with Hospital Teams </a:t>
            </a:r>
            <a:r>
              <a:rPr lang="en-GB" dirty="0" smtClean="0"/>
              <a:t>(Mental Health and Older people) </a:t>
            </a:r>
          </a:p>
          <a:p>
            <a:r>
              <a:rPr lang="en-GB" dirty="0" smtClean="0"/>
              <a:t>Carer Support Workers based on two wards in Salford Royal </a:t>
            </a:r>
            <a:endParaRPr lang="en-GB" dirty="0"/>
          </a:p>
          <a:p>
            <a:r>
              <a:rPr lang="en-GB" dirty="0" smtClean="0"/>
              <a:t>Offer an intensive </a:t>
            </a:r>
            <a:r>
              <a:rPr lang="en-GB" dirty="0"/>
              <a:t>package of support over a 6 week period. This support will help </a:t>
            </a:r>
            <a:r>
              <a:rPr lang="en-GB" dirty="0" smtClean="0"/>
              <a:t>carer’s </a:t>
            </a:r>
            <a:r>
              <a:rPr lang="en-GB" dirty="0"/>
              <a:t>return to their caring role or help them get in place services needed for a cared for to return </a:t>
            </a:r>
            <a:r>
              <a:rPr lang="en-GB" dirty="0" smtClean="0"/>
              <a:t>home</a:t>
            </a:r>
          </a:p>
          <a:p>
            <a:r>
              <a:rPr lang="en-GB" dirty="0" smtClean="0"/>
              <a:t>Helps carers get services in place needed </a:t>
            </a:r>
            <a:r>
              <a:rPr lang="en-GB" dirty="0"/>
              <a:t>for </a:t>
            </a:r>
            <a:r>
              <a:rPr lang="en-GB" dirty="0" smtClean="0"/>
              <a:t>the cared </a:t>
            </a:r>
            <a:r>
              <a:rPr lang="en-GB" dirty="0"/>
              <a:t>for </a:t>
            </a:r>
            <a:r>
              <a:rPr lang="en-GB" dirty="0" smtClean="0"/>
              <a:t>person to </a:t>
            </a:r>
            <a:r>
              <a:rPr lang="en-GB" dirty="0"/>
              <a:t>return home. </a:t>
            </a:r>
            <a:endParaRPr lang="en-GB" dirty="0" smtClean="0"/>
          </a:p>
          <a:p>
            <a:r>
              <a:rPr lang="en-GB" dirty="0" smtClean="0"/>
              <a:t>Aims to </a:t>
            </a:r>
            <a:r>
              <a:rPr lang="en-GB" dirty="0"/>
              <a:t>build both mental &amp; physical resilience with clear support plans and agreed outcomes</a:t>
            </a:r>
          </a:p>
        </p:txBody>
      </p:sp>
    </p:spTree>
    <p:extLst>
      <p:ext uri="{BB962C8B-B14F-4D97-AF65-F5344CB8AC3E}">
        <p14:creationId xmlns:p14="http://schemas.microsoft.com/office/powerpoint/2010/main" val="193277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of Enhanced Support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	Carers Assessments </a:t>
            </a:r>
          </a:p>
          <a:p>
            <a:r>
              <a:rPr lang="en-GB" dirty="0"/>
              <a:t>	Development of support plan</a:t>
            </a:r>
          </a:p>
          <a:p>
            <a:r>
              <a:rPr lang="en-GB" dirty="0"/>
              <a:t>	Family Support</a:t>
            </a:r>
          </a:p>
          <a:p>
            <a:r>
              <a:rPr lang="en-GB" dirty="0"/>
              <a:t>	Targeted individual support</a:t>
            </a:r>
          </a:p>
          <a:p>
            <a:r>
              <a:rPr lang="en-GB" dirty="0"/>
              <a:t>	Monitoring &amp; evaluation of health &amp; wellbeing, along with developing </a:t>
            </a:r>
            <a:r>
              <a:rPr lang="en-GB" dirty="0" smtClean="0"/>
              <a:t>resilience</a:t>
            </a:r>
            <a:endParaRPr lang="en-GB" dirty="0"/>
          </a:p>
          <a:p>
            <a:r>
              <a:rPr lang="en-GB" dirty="0"/>
              <a:t>	Peer Group Support</a:t>
            </a:r>
          </a:p>
          <a:p>
            <a:r>
              <a:rPr lang="en-GB" dirty="0"/>
              <a:t>	Signposting to and support in accessing other Services</a:t>
            </a:r>
          </a:p>
          <a:p>
            <a:r>
              <a:rPr lang="en-GB" dirty="0"/>
              <a:t>	</a:t>
            </a:r>
            <a:r>
              <a:rPr lang="en-GB" dirty="0" smtClean="0"/>
              <a:t>Carers </a:t>
            </a:r>
            <a:r>
              <a:rPr lang="en-GB" dirty="0"/>
              <a:t>Star used to review progress over the 6 weeks intervention</a:t>
            </a:r>
          </a:p>
          <a:p>
            <a:r>
              <a:rPr lang="en-GB" dirty="0"/>
              <a:t>	Case reviewed again within 6 months of transferring over</a:t>
            </a:r>
          </a:p>
        </p:txBody>
      </p:sp>
    </p:spTree>
    <p:extLst>
      <p:ext uri="{BB962C8B-B14F-4D97-AF65-F5344CB8AC3E}">
        <p14:creationId xmlns:p14="http://schemas.microsoft.com/office/powerpoint/2010/main" val="4015976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a Carer’s Strategy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Salford there has been a Carers strategy covering the period 2013 - 16, and a refresh in 2016/17 which has enabled the Commissioner responsible for carers services to plan </a:t>
            </a:r>
            <a:r>
              <a:rPr lang="en-GB" dirty="0" smtClean="0"/>
              <a:t>ahead </a:t>
            </a:r>
            <a:r>
              <a:rPr lang="en-GB" dirty="0"/>
              <a:t>to ensure the right services are being delivered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now need to develop a new strategy taking into consideration:</a:t>
            </a:r>
          </a:p>
          <a:p>
            <a:r>
              <a:rPr lang="en-GB" dirty="0" smtClean="0"/>
              <a:t>The views and opinions of carers </a:t>
            </a:r>
          </a:p>
          <a:p>
            <a:r>
              <a:rPr lang="en-GB" dirty="0"/>
              <a:t> The Commitment to </a:t>
            </a:r>
            <a:r>
              <a:rPr lang="en-GB" dirty="0" smtClean="0"/>
              <a:t>Carers / Carer’s Charter publication </a:t>
            </a:r>
          </a:p>
          <a:p>
            <a:r>
              <a:rPr lang="en-GB" dirty="0" smtClean="0"/>
              <a:t>The VCSE innovation and support</a:t>
            </a:r>
          </a:p>
          <a:p>
            <a:r>
              <a:rPr lang="en-GB" dirty="0" smtClean="0"/>
              <a:t>Commitment from partner agencies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84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What we have in Salford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Wealth of information provided by the Carer’s Needs Assessment, GM and national guidance  </a:t>
            </a:r>
          </a:p>
          <a:p>
            <a:r>
              <a:rPr lang="en-GB" dirty="0" smtClean="0"/>
              <a:t>Well established support for carer’s in Salford – Carer’s Service</a:t>
            </a:r>
          </a:p>
          <a:p>
            <a:r>
              <a:rPr lang="en-GB" dirty="0" smtClean="0"/>
              <a:t>New innovative pilot schemes – Enhanced Carer Support </a:t>
            </a:r>
          </a:p>
          <a:p>
            <a:r>
              <a:rPr lang="en-GB" dirty="0" smtClean="0"/>
              <a:t>Wealth of experience and knowledge in Salford </a:t>
            </a:r>
          </a:p>
          <a:p>
            <a:r>
              <a:rPr lang="en-GB" dirty="0" smtClean="0"/>
              <a:t>Good engagement networks for carer’s in Salford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940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the Strategy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had the first steering group meeting 14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</a:p>
          <a:p>
            <a:r>
              <a:rPr lang="en-GB" dirty="0" smtClean="0"/>
              <a:t>Decided that the GM headings would be a good starting point </a:t>
            </a:r>
          </a:p>
          <a:p>
            <a:r>
              <a:rPr lang="en-GB" dirty="0" smtClean="0"/>
              <a:t>Decided that the strategy would benefit from further engagement with carers who:</a:t>
            </a:r>
          </a:p>
          <a:p>
            <a:r>
              <a:rPr lang="en-GB" b="1" dirty="0" smtClean="0"/>
              <a:t>Have been identified in the last 6 months and used services</a:t>
            </a:r>
          </a:p>
          <a:p>
            <a:r>
              <a:rPr lang="en-GB" b="1" dirty="0" smtClean="0"/>
              <a:t>Have not been identified as a carer and why? </a:t>
            </a:r>
          </a:p>
          <a:p>
            <a:r>
              <a:rPr lang="en-GB" b="1" dirty="0" smtClean="0"/>
              <a:t>Online survey </a:t>
            </a:r>
          </a:p>
          <a:p>
            <a:r>
              <a:rPr lang="en-GB" b="1" dirty="0" smtClean="0"/>
              <a:t>Carers week to access carers</a:t>
            </a:r>
          </a:p>
          <a:p>
            <a:r>
              <a:rPr lang="en-GB" b="1" dirty="0" smtClean="0"/>
              <a:t>VOCAL group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378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Headings for the strategy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Carer identification – are carers identified early? Are staff trained to identify carer’s and where to refer to? </a:t>
            </a:r>
          </a:p>
          <a:p>
            <a:r>
              <a:rPr lang="en-GB" dirty="0" smtClean="0"/>
              <a:t>Access to a carer’s assessment – can have issues accessing from Social workers</a:t>
            </a:r>
          </a:p>
          <a:p>
            <a:r>
              <a:rPr lang="en-GB" dirty="0" smtClean="0"/>
              <a:t>Respect, choice and control – have care’s been asked if they are happy with / can cope with the levels of care they are providing? </a:t>
            </a:r>
          </a:p>
          <a:p>
            <a:r>
              <a:rPr lang="en-GB" dirty="0" smtClean="0"/>
              <a:t>Receiving Support – do carers receive support when they need it, what should support look like?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904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Headings for the strategy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Socially Connected – Do carers feel isolated due to their caring role? Do they have a social life? </a:t>
            </a:r>
          </a:p>
          <a:p>
            <a:r>
              <a:rPr lang="en-GB" dirty="0" smtClean="0"/>
              <a:t>Education and employment – are carers supported to continue in employment and education, do employers support through policies? </a:t>
            </a:r>
          </a:p>
          <a:p>
            <a:r>
              <a:rPr lang="en-GB" dirty="0" smtClean="0"/>
              <a:t>Young Carer’s – are they identified, what would improve support for them?</a:t>
            </a:r>
          </a:p>
          <a:p>
            <a:r>
              <a:rPr lang="en-GB" dirty="0" smtClean="0"/>
              <a:t>Staying Healthy – Do carer’s get a health check for themselves, do they have support in living healthy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8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Salford Carers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</a:t>
            </a:r>
            <a:r>
              <a:rPr lang="en-GB" dirty="0"/>
              <a:t>is estimated that there are 23,013 adult carers in Salford although it is estimated that only 6500 or so carers are known to </a:t>
            </a:r>
            <a:r>
              <a:rPr lang="en-GB" dirty="0" smtClean="0"/>
              <a:t>services</a:t>
            </a:r>
          </a:p>
          <a:p>
            <a:r>
              <a:rPr lang="en-GB" dirty="0" smtClean="0"/>
              <a:t>In Salford 57</a:t>
            </a:r>
            <a:r>
              <a:rPr lang="en-GB" dirty="0"/>
              <a:t>% </a:t>
            </a:r>
            <a:r>
              <a:rPr lang="en-GB" dirty="0" smtClean="0"/>
              <a:t>of carers are women and </a:t>
            </a:r>
            <a:r>
              <a:rPr lang="en-GB" dirty="0"/>
              <a:t>43% </a:t>
            </a:r>
            <a:r>
              <a:rPr lang="en-GB" dirty="0" smtClean="0"/>
              <a:t>are men 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majority of carers in Salford </a:t>
            </a:r>
            <a:r>
              <a:rPr lang="en-GB" dirty="0" smtClean="0"/>
              <a:t>are in </a:t>
            </a:r>
            <a:r>
              <a:rPr lang="en-GB" dirty="0"/>
              <a:t>the 50-64 years age </a:t>
            </a:r>
            <a:r>
              <a:rPr lang="en-GB" dirty="0" smtClean="0"/>
              <a:t>group</a:t>
            </a:r>
          </a:p>
          <a:p>
            <a:r>
              <a:rPr lang="en-GB" dirty="0" smtClean="0"/>
              <a:t>In </a:t>
            </a:r>
            <a:r>
              <a:rPr lang="en-GB" dirty="0"/>
              <a:t>Salford, the most common health problems that people who are cared for have are physical disability, ageing problems and long-standing </a:t>
            </a:r>
            <a:r>
              <a:rPr lang="en-GB" dirty="0" smtClean="0"/>
              <a:t>illness</a:t>
            </a:r>
          </a:p>
          <a:p>
            <a:r>
              <a:rPr lang="en-GB" dirty="0" smtClean="0"/>
              <a:t>Three </a:t>
            </a:r>
            <a:r>
              <a:rPr lang="en-GB" dirty="0"/>
              <a:t>quarters of adult carers in Salford care for either a parent or a </a:t>
            </a:r>
            <a:r>
              <a:rPr lang="en-GB" dirty="0" smtClean="0"/>
              <a:t>spouse</a:t>
            </a:r>
          </a:p>
          <a:p>
            <a:r>
              <a:rPr lang="en-GB" dirty="0" smtClean="0"/>
              <a:t>There </a:t>
            </a:r>
            <a:r>
              <a:rPr lang="en-GB" dirty="0"/>
              <a:t>are an estimated 2904 young carers in Salford. </a:t>
            </a:r>
            <a:endParaRPr lang="en-GB" dirty="0" smtClean="0"/>
          </a:p>
          <a:p>
            <a:r>
              <a:rPr lang="en-GB" dirty="0" smtClean="0"/>
              <a:t>Young </a:t>
            </a:r>
            <a:r>
              <a:rPr lang="en-GB" dirty="0"/>
              <a:t>carers have significantly lower educational attainment at GCSE </a:t>
            </a:r>
            <a:r>
              <a:rPr lang="en-GB" dirty="0" smtClean="0"/>
              <a:t>level</a:t>
            </a:r>
          </a:p>
          <a:p>
            <a:r>
              <a:rPr lang="en-GB" dirty="0" smtClean="0"/>
              <a:t>Young </a:t>
            </a:r>
            <a:r>
              <a:rPr lang="en-GB" dirty="0"/>
              <a:t>Carers aged 16-18 are twice as likely to be NEET (Not in education, training or employment) </a:t>
            </a:r>
          </a:p>
        </p:txBody>
      </p:sp>
    </p:spTree>
    <p:extLst>
      <p:ext uri="{BB962C8B-B14F-4D97-AF65-F5344CB8AC3E}">
        <p14:creationId xmlns:p14="http://schemas.microsoft.com/office/powerpoint/2010/main" val="1591798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7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Greater Manchester Health and Social Care</a:t>
            </a:r>
            <a:br>
              <a:rPr lang="en-GB" dirty="0"/>
            </a:br>
            <a:r>
              <a:rPr lang="en-GB" dirty="0"/>
              <a:t>Strategic Partnership Board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2015 Taking Charge  - GM publication identified and set out to address poor outcomes and inequalities for local people</a:t>
            </a:r>
          </a:p>
          <a:p>
            <a:r>
              <a:rPr lang="en-GB" dirty="0" smtClean="0"/>
              <a:t>Adult Social Care Transformation Programme – established to bring together leaders, providers and commissioners to implement innovative solutions to improve services and outcomes</a:t>
            </a:r>
          </a:p>
          <a:p>
            <a:r>
              <a:rPr lang="en-GB" dirty="0" smtClean="0"/>
              <a:t>Four priorities were established including a Commitment to Carers and a Carers Charter </a:t>
            </a:r>
          </a:p>
          <a:p>
            <a:r>
              <a:rPr lang="en-GB" dirty="0" smtClean="0"/>
              <a:t>Commitment to Carers developed to encourage commitment of organisations to improve experience of carers </a:t>
            </a:r>
          </a:p>
          <a:p>
            <a:r>
              <a:rPr lang="en-GB" dirty="0" smtClean="0"/>
              <a:t>Carer’s Charter developed by a collaboration of carers and support organisation across GM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21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Carer’s Needs 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Salford </a:t>
            </a:r>
            <a:r>
              <a:rPr lang="en-GB" dirty="0"/>
              <a:t>CCG and Salford City Council undertook engagement with carers </a:t>
            </a:r>
            <a:r>
              <a:rPr lang="en-GB" dirty="0" smtClean="0"/>
              <a:t>via </a:t>
            </a:r>
            <a:r>
              <a:rPr lang="en-GB" dirty="0"/>
              <a:t>the use of:</a:t>
            </a:r>
          </a:p>
          <a:p>
            <a:r>
              <a:rPr lang="en-GB" dirty="0" smtClean="0"/>
              <a:t>Online </a:t>
            </a:r>
            <a:r>
              <a:rPr lang="en-GB" dirty="0"/>
              <a:t>survey </a:t>
            </a:r>
          </a:p>
          <a:p>
            <a:r>
              <a:rPr lang="en-GB" dirty="0" smtClean="0"/>
              <a:t>Visiting </a:t>
            </a:r>
            <a:r>
              <a:rPr lang="en-GB" dirty="0"/>
              <a:t>local focus groups and carrying out workshops.</a:t>
            </a:r>
          </a:p>
          <a:p>
            <a:r>
              <a:rPr lang="en-GB" dirty="0" smtClean="0"/>
              <a:t>Questionnaires</a:t>
            </a:r>
            <a:endParaRPr lang="en-GB" dirty="0"/>
          </a:p>
          <a:p>
            <a:r>
              <a:rPr lang="en-GB" dirty="0" smtClean="0"/>
              <a:t>Consideration </a:t>
            </a:r>
            <a:r>
              <a:rPr lang="en-GB" dirty="0"/>
              <a:t>of past engagement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33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carer’s said….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found it easy to gain advice and information and access services and additional support if they were:</a:t>
            </a:r>
          </a:p>
          <a:p>
            <a:r>
              <a:rPr lang="en-GB" dirty="0"/>
              <a:t> Connected to a social group &amp; activities</a:t>
            </a:r>
          </a:p>
          <a:p>
            <a:r>
              <a:rPr lang="en-GB" dirty="0"/>
              <a:t>Registered with the carers centre or another service provider</a:t>
            </a:r>
          </a:p>
          <a:p>
            <a:r>
              <a:rPr lang="en-GB" dirty="0"/>
              <a:t>Have a good GP practice that has proactive staff who signpost to advice and support. </a:t>
            </a:r>
            <a:endParaRPr lang="en-GB" dirty="0" smtClean="0"/>
          </a:p>
          <a:p>
            <a:r>
              <a:rPr lang="en-GB" dirty="0" smtClean="0"/>
              <a:t>Are more IT savvy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29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with Carers – what carer’s wanted.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Developing </a:t>
            </a:r>
            <a:r>
              <a:rPr lang="en-GB" dirty="0"/>
              <a:t>access to information, formats, </a:t>
            </a:r>
            <a:r>
              <a:rPr lang="en-GB" dirty="0" smtClean="0"/>
              <a:t>languages</a:t>
            </a:r>
            <a:endParaRPr lang="en-GB" dirty="0"/>
          </a:p>
          <a:p>
            <a:r>
              <a:rPr lang="en-GB" dirty="0" smtClean="0"/>
              <a:t>Training </a:t>
            </a:r>
            <a:r>
              <a:rPr lang="en-GB" dirty="0"/>
              <a:t>for front line staff to identify carers early </a:t>
            </a:r>
          </a:p>
          <a:p>
            <a:r>
              <a:rPr lang="en-GB" dirty="0" smtClean="0"/>
              <a:t>Better </a:t>
            </a:r>
            <a:r>
              <a:rPr lang="en-GB" dirty="0"/>
              <a:t>access to support groups </a:t>
            </a:r>
          </a:p>
          <a:p>
            <a:r>
              <a:rPr lang="en-GB" dirty="0" smtClean="0"/>
              <a:t>Access </a:t>
            </a:r>
            <a:r>
              <a:rPr lang="en-GB" dirty="0"/>
              <a:t>to professionals for support </a:t>
            </a:r>
          </a:p>
          <a:p>
            <a:r>
              <a:rPr lang="en-GB" dirty="0" smtClean="0"/>
              <a:t>Easier </a:t>
            </a:r>
            <a:r>
              <a:rPr lang="en-GB" dirty="0"/>
              <a:t>access to a carers assessment </a:t>
            </a:r>
          </a:p>
          <a:p>
            <a:r>
              <a:rPr lang="en-GB" dirty="0" smtClean="0"/>
              <a:t>Improved </a:t>
            </a:r>
            <a:r>
              <a:rPr lang="en-GB" dirty="0"/>
              <a:t>training for carers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69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found….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40% of carers reported that they are neglecting themselves </a:t>
            </a:r>
          </a:p>
          <a:p>
            <a:r>
              <a:rPr lang="en-GB" dirty="0" smtClean="0"/>
              <a:t>Half reported a general feeling of stress </a:t>
            </a:r>
          </a:p>
          <a:p>
            <a:r>
              <a:rPr lang="en-GB" dirty="0" smtClean="0"/>
              <a:t>42% suffered financial difficulty </a:t>
            </a:r>
          </a:p>
          <a:p>
            <a:r>
              <a:rPr lang="en-GB" dirty="0" smtClean="0"/>
              <a:t>Less than a quarter of carers are in paid work </a:t>
            </a:r>
          </a:p>
          <a:p>
            <a:r>
              <a:rPr lang="en-GB" dirty="0" smtClean="0"/>
              <a:t>35% of those in work feel their employer does not understand their caring role </a:t>
            </a:r>
          </a:p>
          <a:p>
            <a:r>
              <a:rPr lang="en-GB" dirty="0" smtClean="0"/>
              <a:t>63.9% are happy with the support they receive </a:t>
            </a:r>
          </a:p>
          <a:p>
            <a:r>
              <a:rPr lang="en-GB" dirty="0" smtClean="0"/>
              <a:t>People who were dissatisfied said it was because it was very difficult to find information and advice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5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Developing </a:t>
            </a:r>
            <a:r>
              <a:rPr lang="en-GB" dirty="0"/>
              <a:t>better access to Information through the carers centre</a:t>
            </a:r>
          </a:p>
          <a:p>
            <a:r>
              <a:rPr lang="en-GB" dirty="0"/>
              <a:t>Training for front line staff to recognise, identify and signpost carers for support</a:t>
            </a:r>
          </a:p>
          <a:p>
            <a:r>
              <a:rPr lang="en-GB" dirty="0"/>
              <a:t>Better access to support groups</a:t>
            </a:r>
          </a:p>
          <a:p>
            <a:r>
              <a:rPr lang="en-GB" dirty="0"/>
              <a:t>Developing more flexible and informative training calendar for carers</a:t>
            </a:r>
          </a:p>
          <a:p>
            <a:r>
              <a:rPr lang="en-GB" dirty="0"/>
              <a:t>Access to the right professionals and support</a:t>
            </a:r>
          </a:p>
          <a:p>
            <a:r>
              <a:rPr lang="en-GB" dirty="0"/>
              <a:t>Easier Access for a carers assessment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6527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1293</TotalTime>
  <Words>2055</Words>
  <Application>Microsoft Office PowerPoint</Application>
  <PresentationFormat>Widescreen</PresentationFormat>
  <Paragraphs>191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</vt:lpstr>
      <vt:lpstr>Carer’s Strategy Development </vt:lpstr>
      <vt:lpstr>Who are carers? </vt:lpstr>
      <vt:lpstr>Salford Carers</vt:lpstr>
      <vt:lpstr>Greater Manchester Health and Social Care Strategic Partnership Board  </vt:lpstr>
      <vt:lpstr>Carer’s Needs Assessment </vt:lpstr>
      <vt:lpstr>What carer’s said….</vt:lpstr>
      <vt:lpstr>Engagement with Carers – what carer’s wanted. </vt:lpstr>
      <vt:lpstr>What we found….</vt:lpstr>
      <vt:lpstr>Recommendations: </vt:lpstr>
      <vt:lpstr>The Commitment to Carers – Vision for Carers </vt:lpstr>
      <vt:lpstr>Key Principles </vt:lpstr>
      <vt:lpstr>Key Principles </vt:lpstr>
      <vt:lpstr>Young People’s Manifesto </vt:lpstr>
      <vt:lpstr>The manifesto highlighted….</vt:lpstr>
      <vt:lpstr>Education </vt:lpstr>
      <vt:lpstr>Primary and Social Care </vt:lpstr>
      <vt:lpstr>Poverty </vt:lpstr>
      <vt:lpstr>Isolation </vt:lpstr>
      <vt:lpstr>Housing </vt:lpstr>
      <vt:lpstr>Case for change </vt:lpstr>
      <vt:lpstr>Carers Support in Salford</vt:lpstr>
      <vt:lpstr>Our Current Service Provision for carers </vt:lpstr>
      <vt:lpstr> Enhanced Carer Support </vt:lpstr>
      <vt:lpstr>Outcomes of Enhanced Support </vt:lpstr>
      <vt:lpstr>Development of a Carer’s Strategy </vt:lpstr>
      <vt:lpstr> What we have in Salford </vt:lpstr>
      <vt:lpstr>Developing the Strategy </vt:lpstr>
      <vt:lpstr>Headings for the strategy </vt:lpstr>
      <vt:lpstr>Headings for the strategy </vt:lpstr>
      <vt:lpstr>Questions </vt:lpstr>
    </vt:vector>
  </TitlesOfParts>
  <Company>Salford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Carer’s Strategy Steering Group</dc:title>
  <dc:creator>Wilson, Cliff</dc:creator>
  <cp:lastModifiedBy>Ashley Chapman</cp:lastModifiedBy>
  <cp:revision>62</cp:revision>
  <dcterms:created xsi:type="dcterms:W3CDTF">2018-04-11T09:42:27Z</dcterms:created>
  <dcterms:modified xsi:type="dcterms:W3CDTF">2018-07-16T14:38:16Z</dcterms:modified>
</cp:coreProperties>
</file>