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1835" r:id="rId5"/>
    <p:sldId id="1834" r:id="rId6"/>
    <p:sldId id="1846" r:id="rId7"/>
    <p:sldId id="1850" r:id="rId8"/>
    <p:sldId id="1837" r:id="rId9"/>
    <p:sldId id="903" r:id="rId10"/>
    <p:sldId id="1852" r:id="rId11"/>
    <p:sldId id="1832" r:id="rId12"/>
    <p:sldId id="1855" r:id="rId13"/>
    <p:sldId id="18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ynch" initials="PL" lastIdx="1" clrIdx="0">
    <p:extLst>
      <p:ext uri="{19B8F6BF-5375-455C-9EA6-DF929625EA0E}">
        <p15:presenceInfo xmlns:p15="http://schemas.microsoft.com/office/powerpoint/2012/main" userId="S::paul.lynch@improvement.nhs.uk::7cd6c2db-f0c0-473d-9345-f7bfe9df29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F93"/>
    <a:srgbClr val="5B6879"/>
    <a:srgbClr val="596E7B"/>
    <a:srgbClr val="37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D4AB9-1972-445B-8CA2-27CA26F24C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C129D26-B5B4-4635-97E1-CACD164FFEFE}">
      <dgm:prSet phldrT="[Text]"/>
      <dgm:spPr/>
      <dgm:t>
        <a:bodyPr/>
        <a:lstStyle/>
        <a:p>
          <a:r>
            <a:rPr lang="en-GB" dirty="0"/>
            <a:t>Better health and wellbeing for everyone</a:t>
          </a:r>
        </a:p>
      </dgm:t>
    </dgm:pt>
    <dgm:pt modelId="{0B9815FB-7D97-444C-B875-29C2570278F2}" type="parTrans" cxnId="{91C448DF-F715-4DA6-A27E-6336299360A0}">
      <dgm:prSet/>
      <dgm:spPr/>
      <dgm:t>
        <a:bodyPr/>
        <a:lstStyle/>
        <a:p>
          <a:endParaRPr lang="en-GB"/>
        </a:p>
      </dgm:t>
    </dgm:pt>
    <dgm:pt modelId="{01E54CAF-C308-45D2-9D36-A8E4E044ACB3}" type="sibTrans" cxnId="{91C448DF-F715-4DA6-A27E-6336299360A0}">
      <dgm:prSet/>
      <dgm:spPr/>
      <dgm:t>
        <a:bodyPr/>
        <a:lstStyle/>
        <a:p>
          <a:endParaRPr lang="en-GB"/>
        </a:p>
      </dgm:t>
    </dgm:pt>
    <dgm:pt modelId="{388201D9-71E0-4840-AB2D-7B826A72FBED}">
      <dgm:prSet phldrT="[Text]"/>
      <dgm:spPr/>
      <dgm:t>
        <a:bodyPr/>
        <a:lstStyle/>
        <a:p>
          <a:r>
            <a:rPr lang="en-GB" dirty="0"/>
            <a:t>Better quality of health services for all</a:t>
          </a:r>
        </a:p>
      </dgm:t>
    </dgm:pt>
    <dgm:pt modelId="{9C59752C-F714-43E3-946A-5462307EE220}" type="parTrans" cxnId="{290991D1-2EDA-401D-A5A9-79CC6C451EF8}">
      <dgm:prSet/>
      <dgm:spPr/>
      <dgm:t>
        <a:bodyPr/>
        <a:lstStyle/>
        <a:p>
          <a:endParaRPr lang="en-GB"/>
        </a:p>
      </dgm:t>
    </dgm:pt>
    <dgm:pt modelId="{BAC840AD-6AF0-4FD4-A0C3-510BC82C4B1B}" type="sibTrans" cxnId="{290991D1-2EDA-401D-A5A9-79CC6C451EF8}">
      <dgm:prSet/>
      <dgm:spPr/>
      <dgm:t>
        <a:bodyPr/>
        <a:lstStyle/>
        <a:p>
          <a:endParaRPr lang="en-GB"/>
        </a:p>
      </dgm:t>
    </dgm:pt>
    <dgm:pt modelId="{82CB3E14-4859-4C31-9A9D-71F4B6200989}">
      <dgm:prSet phldrT="[Text]"/>
      <dgm:spPr/>
      <dgm:t>
        <a:bodyPr/>
        <a:lstStyle/>
        <a:p>
          <a:r>
            <a:rPr lang="en-GB" dirty="0"/>
            <a:t>Sustainable use of NHS resources</a:t>
          </a:r>
        </a:p>
      </dgm:t>
    </dgm:pt>
    <dgm:pt modelId="{757DF4B5-9A44-4BA8-8F65-8AAC3E339854}" type="parTrans" cxnId="{D2A08B92-2BC0-4513-8457-B66329E7F3B9}">
      <dgm:prSet/>
      <dgm:spPr/>
      <dgm:t>
        <a:bodyPr/>
        <a:lstStyle/>
        <a:p>
          <a:endParaRPr lang="en-GB"/>
        </a:p>
      </dgm:t>
    </dgm:pt>
    <dgm:pt modelId="{B9DE3565-75A8-4316-8631-740E33BEAD6D}" type="sibTrans" cxnId="{D2A08B92-2BC0-4513-8457-B66329E7F3B9}">
      <dgm:prSet/>
      <dgm:spPr/>
      <dgm:t>
        <a:bodyPr/>
        <a:lstStyle/>
        <a:p>
          <a:endParaRPr lang="en-GB"/>
        </a:p>
      </dgm:t>
    </dgm:pt>
    <dgm:pt modelId="{6F627F59-D34A-4E0A-A5B1-D032782CB73E}">
      <dgm:prSet phldrT="[Text]"/>
      <dgm:spPr/>
      <dgm:t>
        <a:bodyPr/>
        <a:lstStyle/>
        <a:p>
          <a:r>
            <a:rPr lang="en-GB" dirty="0"/>
            <a:t>Reduce bureaucracy</a:t>
          </a:r>
        </a:p>
      </dgm:t>
    </dgm:pt>
    <dgm:pt modelId="{B5AAE160-FF12-4594-9CD7-E6723C2905B0}" type="parTrans" cxnId="{C6BC0BA5-2019-4D99-9646-26D579946575}">
      <dgm:prSet/>
      <dgm:spPr/>
      <dgm:t>
        <a:bodyPr/>
        <a:lstStyle/>
        <a:p>
          <a:endParaRPr lang="en-GB"/>
        </a:p>
      </dgm:t>
    </dgm:pt>
    <dgm:pt modelId="{0C200B00-07FD-4CF3-A53E-2E8BC4063724}" type="sibTrans" cxnId="{C6BC0BA5-2019-4D99-9646-26D579946575}">
      <dgm:prSet/>
      <dgm:spPr/>
      <dgm:t>
        <a:bodyPr/>
        <a:lstStyle/>
        <a:p>
          <a:endParaRPr lang="en-GB"/>
        </a:p>
      </dgm:t>
    </dgm:pt>
    <dgm:pt modelId="{3211B1FC-BAD4-461A-98A1-5CF2C1B03759}">
      <dgm:prSet phldrT="[Text]"/>
      <dgm:spPr/>
      <dgm:t>
        <a:bodyPr/>
        <a:lstStyle/>
        <a:p>
          <a:r>
            <a:rPr lang="en-GB" dirty="0"/>
            <a:t>Enhance accountability and improve public confidence</a:t>
          </a:r>
        </a:p>
      </dgm:t>
    </dgm:pt>
    <dgm:pt modelId="{A4F2863D-CB6A-466F-955A-00FCDCBACEA3}" type="parTrans" cxnId="{8C80BE34-4298-46E1-A206-526B5C2986D7}">
      <dgm:prSet/>
      <dgm:spPr/>
      <dgm:t>
        <a:bodyPr/>
        <a:lstStyle/>
        <a:p>
          <a:endParaRPr lang="en-GB"/>
        </a:p>
      </dgm:t>
    </dgm:pt>
    <dgm:pt modelId="{28E09537-72E8-4F13-8AF3-782152714F9F}" type="sibTrans" cxnId="{8C80BE34-4298-46E1-A206-526B5C2986D7}">
      <dgm:prSet/>
      <dgm:spPr/>
      <dgm:t>
        <a:bodyPr/>
        <a:lstStyle/>
        <a:p>
          <a:endParaRPr lang="en-GB"/>
        </a:p>
      </dgm:t>
    </dgm:pt>
    <dgm:pt modelId="{F3D9E9A4-5C78-4253-B7DF-09A67581078C}" type="pres">
      <dgm:prSet presAssocID="{00DD4AB9-1972-445B-8CA2-27CA26F24C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B32835-AF26-4FDD-9C44-9E82728A5479}" type="pres">
      <dgm:prSet presAssocID="{00DD4AB9-1972-445B-8CA2-27CA26F24CA8}" presName="Name1" presStyleCnt="0"/>
      <dgm:spPr/>
    </dgm:pt>
    <dgm:pt modelId="{11C2CFF3-2A08-4D17-87B6-6D122DD883D4}" type="pres">
      <dgm:prSet presAssocID="{00DD4AB9-1972-445B-8CA2-27CA26F24CA8}" presName="cycle" presStyleCnt="0"/>
      <dgm:spPr/>
    </dgm:pt>
    <dgm:pt modelId="{32BB52CA-2E63-4465-A02D-DB36E176E03D}" type="pres">
      <dgm:prSet presAssocID="{00DD4AB9-1972-445B-8CA2-27CA26F24CA8}" presName="srcNode" presStyleLbl="node1" presStyleIdx="0" presStyleCnt="5"/>
      <dgm:spPr/>
    </dgm:pt>
    <dgm:pt modelId="{9431C387-8F95-4954-9454-919EA860A890}" type="pres">
      <dgm:prSet presAssocID="{00DD4AB9-1972-445B-8CA2-27CA26F24CA8}" presName="conn" presStyleLbl="parChTrans1D2" presStyleIdx="0" presStyleCnt="1"/>
      <dgm:spPr/>
      <dgm:t>
        <a:bodyPr/>
        <a:lstStyle/>
        <a:p>
          <a:endParaRPr lang="en-US"/>
        </a:p>
      </dgm:t>
    </dgm:pt>
    <dgm:pt modelId="{58FCBBA5-B81E-4148-8E16-EFC814D0556E}" type="pres">
      <dgm:prSet presAssocID="{00DD4AB9-1972-445B-8CA2-27CA26F24CA8}" presName="extraNode" presStyleLbl="node1" presStyleIdx="0" presStyleCnt="5"/>
      <dgm:spPr/>
    </dgm:pt>
    <dgm:pt modelId="{0044E918-CF3B-4A57-877F-7D1256D72656}" type="pres">
      <dgm:prSet presAssocID="{00DD4AB9-1972-445B-8CA2-27CA26F24CA8}" presName="dstNode" presStyleLbl="node1" presStyleIdx="0" presStyleCnt="5"/>
      <dgm:spPr/>
    </dgm:pt>
    <dgm:pt modelId="{26898A17-E24E-450B-B902-866E2AFFBE90}" type="pres">
      <dgm:prSet presAssocID="{6C129D26-B5B4-4635-97E1-CACD164FFE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CC0DA-055A-4A49-B521-3BCEB708E75D}" type="pres">
      <dgm:prSet presAssocID="{6C129D26-B5B4-4635-97E1-CACD164FFEFE}" presName="accent_1" presStyleCnt="0"/>
      <dgm:spPr/>
    </dgm:pt>
    <dgm:pt modelId="{C213AC0F-BEF1-4A28-A692-921D60EBB7C4}" type="pres">
      <dgm:prSet presAssocID="{6C129D26-B5B4-4635-97E1-CACD164FFEFE}" presName="accentRepeatNode" presStyleLbl="solidFgAcc1" presStyleIdx="0" presStyleCnt="5"/>
      <dgm:spPr/>
    </dgm:pt>
    <dgm:pt modelId="{0EB18A7E-4C9F-44C9-99B6-DD1329C26FF9}" type="pres">
      <dgm:prSet presAssocID="{388201D9-71E0-4840-AB2D-7B826A72FB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1E85-7C0D-4E68-9DB4-33126EDE9031}" type="pres">
      <dgm:prSet presAssocID="{388201D9-71E0-4840-AB2D-7B826A72FBED}" presName="accent_2" presStyleCnt="0"/>
      <dgm:spPr/>
    </dgm:pt>
    <dgm:pt modelId="{07C528F8-423A-44E5-A616-2FEF7B9F12C1}" type="pres">
      <dgm:prSet presAssocID="{388201D9-71E0-4840-AB2D-7B826A72FBED}" presName="accentRepeatNode" presStyleLbl="solidFgAcc1" presStyleIdx="1" presStyleCnt="5"/>
      <dgm:spPr/>
    </dgm:pt>
    <dgm:pt modelId="{18147CF8-DD06-475A-A159-F0D9B34D1523}" type="pres">
      <dgm:prSet presAssocID="{82CB3E14-4859-4C31-9A9D-71F4B620098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C0E8B-FB3A-4AE8-BF55-71EC0441868A}" type="pres">
      <dgm:prSet presAssocID="{82CB3E14-4859-4C31-9A9D-71F4B6200989}" presName="accent_3" presStyleCnt="0"/>
      <dgm:spPr/>
    </dgm:pt>
    <dgm:pt modelId="{F104A464-8CA8-4571-B7B7-9F2D0DC10C13}" type="pres">
      <dgm:prSet presAssocID="{82CB3E14-4859-4C31-9A9D-71F4B6200989}" presName="accentRepeatNode" presStyleLbl="solidFgAcc1" presStyleIdx="2" presStyleCnt="5"/>
      <dgm:spPr/>
    </dgm:pt>
    <dgm:pt modelId="{437848DC-A219-4BBE-94F6-86CB757FE3F5}" type="pres">
      <dgm:prSet presAssocID="{6F627F59-D34A-4E0A-A5B1-D032782CB73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179B5-A323-4CF8-8A0A-077ABAF34A54}" type="pres">
      <dgm:prSet presAssocID="{6F627F59-D34A-4E0A-A5B1-D032782CB73E}" presName="accent_4" presStyleCnt="0"/>
      <dgm:spPr/>
    </dgm:pt>
    <dgm:pt modelId="{4B674732-3903-4B1D-8D9E-C85838B1C56E}" type="pres">
      <dgm:prSet presAssocID="{6F627F59-D34A-4E0A-A5B1-D032782CB73E}" presName="accentRepeatNode" presStyleLbl="solidFgAcc1" presStyleIdx="3" presStyleCnt="5"/>
      <dgm:spPr/>
    </dgm:pt>
    <dgm:pt modelId="{0C10F5F3-A575-4D3D-BA3A-F6A6BD2C0AA9}" type="pres">
      <dgm:prSet presAssocID="{3211B1FC-BAD4-461A-98A1-5CF2C1B0375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58B95-6A8F-47EE-B596-66A7B5378D24}" type="pres">
      <dgm:prSet presAssocID="{3211B1FC-BAD4-461A-98A1-5CF2C1B03759}" presName="accent_5" presStyleCnt="0"/>
      <dgm:spPr/>
    </dgm:pt>
    <dgm:pt modelId="{032DA2E2-DD55-417C-8C60-3E65E5828C0E}" type="pres">
      <dgm:prSet presAssocID="{3211B1FC-BAD4-461A-98A1-5CF2C1B03759}" presName="accentRepeatNode" presStyleLbl="solidFgAcc1" presStyleIdx="4" presStyleCnt="5"/>
      <dgm:spPr/>
    </dgm:pt>
  </dgm:ptLst>
  <dgm:cxnLst>
    <dgm:cxn modelId="{91C448DF-F715-4DA6-A27E-6336299360A0}" srcId="{00DD4AB9-1972-445B-8CA2-27CA26F24CA8}" destId="{6C129D26-B5B4-4635-97E1-CACD164FFEFE}" srcOrd="0" destOrd="0" parTransId="{0B9815FB-7D97-444C-B875-29C2570278F2}" sibTransId="{01E54CAF-C308-45D2-9D36-A8E4E044ACB3}"/>
    <dgm:cxn modelId="{A0AE539B-1E90-4EB0-9AD0-609A797C4923}" type="presOf" srcId="{00DD4AB9-1972-445B-8CA2-27CA26F24CA8}" destId="{F3D9E9A4-5C78-4253-B7DF-09A67581078C}" srcOrd="0" destOrd="0" presId="urn:microsoft.com/office/officeart/2008/layout/VerticalCurvedList"/>
    <dgm:cxn modelId="{8C80BE34-4298-46E1-A206-526B5C2986D7}" srcId="{00DD4AB9-1972-445B-8CA2-27CA26F24CA8}" destId="{3211B1FC-BAD4-461A-98A1-5CF2C1B03759}" srcOrd="4" destOrd="0" parTransId="{A4F2863D-CB6A-466F-955A-00FCDCBACEA3}" sibTransId="{28E09537-72E8-4F13-8AF3-782152714F9F}"/>
    <dgm:cxn modelId="{290991D1-2EDA-401D-A5A9-79CC6C451EF8}" srcId="{00DD4AB9-1972-445B-8CA2-27CA26F24CA8}" destId="{388201D9-71E0-4840-AB2D-7B826A72FBED}" srcOrd="1" destOrd="0" parTransId="{9C59752C-F714-43E3-946A-5462307EE220}" sibTransId="{BAC840AD-6AF0-4FD4-A0C3-510BC82C4B1B}"/>
    <dgm:cxn modelId="{69238780-ED1D-45E0-B27E-E1A0602654BD}" type="presOf" srcId="{01E54CAF-C308-45D2-9D36-A8E4E044ACB3}" destId="{9431C387-8F95-4954-9454-919EA860A890}" srcOrd="0" destOrd="0" presId="urn:microsoft.com/office/officeart/2008/layout/VerticalCurvedList"/>
    <dgm:cxn modelId="{683B8E27-4816-490D-8C22-479D9540EF02}" type="presOf" srcId="{6C129D26-B5B4-4635-97E1-CACD164FFEFE}" destId="{26898A17-E24E-450B-B902-866E2AFFBE90}" srcOrd="0" destOrd="0" presId="urn:microsoft.com/office/officeart/2008/layout/VerticalCurvedList"/>
    <dgm:cxn modelId="{10ED3F94-6453-4A85-A6E5-77C27928FB7D}" type="presOf" srcId="{82CB3E14-4859-4C31-9A9D-71F4B6200989}" destId="{18147CF8-DD06-475A-A159-F0D9B34D1523}" srcOrd="0" destOrd="0" presId="urn:microsoft.com/office/officeart/2008/layout/VerticalCurvedList"/>
    <dgm:cxn modelId="{3798D8A1-2EAA-4AC7-BB43-7B2AE1E123DD}" type="presOf" srcId="{6F627F59-D34A-4E0A-A5B1-D032782CB73E}" destId="{437848DC-A219-4BBE-94F6-86CB757FE3F5}" srcOrd="0" destOrd="0" presId="urn:microsoft.com/office/officeart/2008/layout/VerticalCurvedList"/>
    <dgm:cxn modelId="{EADB1044-6B85-4F02-9270-D5C9AC844FE6}" type="presOf" srcId="{3211B1FC-BAD4-461A-98A1-5CF2C1B03759}" destId="{0C10F5F3-A575-4D3D-BA3A-F6A6BD2C0AA9}" srcOrd="0" destOrd="0" presId="urn:microsoft.com/office/officeart/2008/layout/VerticalCurvedList"/>
    <dgm:cxn modelId="{402CB1CC-390C-4B4F-9A43-C78BCCC6391E}" type="presOf" srcId="{388201D9-71E0-4840-AB2D-7B826A72FBED}" destId="{0EB18A7E-4C9F-44C9-99B6-DD1329C26FF9}" srcOrd="0" destOrd="0" presId="urn:microsoft.com/office/officeart/2008/layout/VerticalCurvedList"/>
    <dgm:cxn modelId="{D2A08B92-2BC0-4513-8457-B66329E7F3B9}" srcId="{00DD4AB9-1972-445B-8CA2-27CA26F24CA8}" destId="{82CB3E14-4859-4C31-9A9D-71F4B6200989}" srcOrd="2" destOrd="0" parTransId="{757DF4B5-9A44-4BA8-8F65-8AAC3E339854}" sibTransId="{B9DE3565-75A8-4316-8631-740E33BEAD6D}"/>
    <dgm:cxn modelId="{C6BC0BA5-2019-4D99-9646-26D579946575}" srcId="{00DD4AB9-1972-445B-8CA2-27CA26F24CA8}" destId="{6F627F59-D34A-4E0A-A5B1-D032782CB73E}" srcOrd="3" destOrd="0" parTransId="{B5AAE160-FF12-4594-9CD7-E6723C2905B0}" sibTransId="{0C200B00-07FD-4CF3-A53E-2E8BC4063724}"/>
    <dgm:cxn modelId="{A82DBD2A-4D76-4C6C-9E4F-07EC43BE2CA5}" type="presParOf" srcId="{F3D9E9A4-5C78-4253-B7DF-09A67581078C}" destId="{77B32835-AF26-4FDD-9C44-9E82728A5479}" srcOrd="0" destOrd="0" presId="urn:microsoft.com/office/officeart/2008/layout/VerticalCurvedList"/>
    <dgm:cxn modelId="{A00400C5-9C2A-4635-B713-F0B25011E02F}" type="presParOf" srcId="{77B32835-AF26-4FDD-9C44-9E82728A5479}" destId="{11C2CFF3-2A08-4D17-87B6-6D122DD883D4}" srcOrd="0" destOrd="0" presId="urn:microsoft.com/office/officeart/2008/layout/VerticalCurvedList"/>
    <dgm:cxn modelId="{54ADF5AD-549E-4ACE-BAC3-A796F033549A}" type="presParOf" srcId="{11C2CFF3-2A08-4D17-87B6-6D122DD883D4}" destId="{32BB52CA-2E63-4465-A02D-DB36E176E03D}" srcOrd="0" destOrd="0" presId="urn:microsoft.com/office/officeart/2008/layout/VerticalCurvedList"/>
    <dgm:cxn modelId="{DD70211E-B772-4D52-BB43-DD9DCFD55264}" type="presParOf" srcId="{11C2CFF3-2A08-4D17-87B6-6D122DD883D4}" destId="{9431C387-8F95-4954-9454-919EA860A890}" srcOrd="1" destOrd="0" presId="urn:microsoft.com/office/officeart/2008/layout/VerticalCurvedList"/>
    <dgm:cxn modelId="{EFECA8F9-5298-4B2E-94E5-AA15BC93A3A0}" type="presParOf" srcId="{11C2CFF3-2A08-4D17-87B6-6D122DD883D4}" destId="{58FCBBA5-B81E-4148-8E16-EFC814D0556E}" srcOrd="2" destOrd="0" presId="urn:microsoft.com/office/officeart/2008/layout/VerticalCurvedList"/>
    <dgm:cxn modelId="{CB97A751-10D0-41E2-9D6D-C4013603A566}" type="presParOf" srcId="{11C2CFF3-2A08-4D17-87B6-6D122DD883D4}" destId="{0044E918-CF3B-4A57-877F-7D1256D72656}" srcOrd="3" destOrd="0" presId="urn:microsoft.com/office/officeart/2008/layout/VerticalCurvedList"/>
    <dgm:cxn modelId="{8163C892-E143-4514-B515-5749CF6DFED0}" type="presParOf" srcId="{77B32835-AF26-4FDD-9C44-9E82728A5479}" destId="{26898A17-E24E-450B-B902-866E2AFFBE90}" srcOrd="1" destOrd="0" presId="urn:microsoft.com/office/officeart/2008/layout/VerticalCurvedList"/>
    <dgm:cxn modelId="{3E539FA7-B710-466E-8F46-77E83CFBECE4}" type="presParOf" srcId="{77B32835-AF26-4FDD-9C44-9E82728A5479}" destId="{5DECC0DA-055A-4A49-B521-3BCEB708E75D}" srcOrd="2" destOrd="0" presId="urn:microsoft.com/office/officeart/2008/layout/VerticalCurvedList"/>
    <dgm:cxn modelId="{A1AD79A3-21D9-4365-BCC3-43DF980BE733}" type="presParOf" srcId="{5DECC0DA-055A-4A49-B521-3BCEB708E75D}" destId="{C213AC0F-BEF1-4A28-A692-921D60EBB7C4}" srcOrd="0" destOrd="0" presId="urn:microsoft.com/office/officeart/2008/layout/VerticalCurvedList"/>
    <dgm:cxn modelId="{EB4813F1-05DE-4C69-A3D7-9B92C974EF80}" type="presParOf" srcId="{77B32835-AF26-4FDD-9C44-9E82728A5479}" destId="{0EB18A7E-4C9F-44C9-99B6-DD1329C26FF9}" srcOrd="3" destOrd="0" presId="urn:microsoft.com/office/officeart/2008/layout/VerticalCurvedList"/>
    <dgm:cxn modelId="{E3A24ABA-57E2-48FA-B7F1-DB5F94AE9D2F}" type="presParOf" srcId="{77B32835-AF26-4FDD-9C44-9E82728A5479}" destId="{C7071E85-7C0D-4E68-9DB4-33126EDE9031}" srcOrd="4" destOrd="0" presId="urn:microsoft.com/office/officeart/2008/layout/VerticalCurvedList"/>
    <dgm:cxn modelId="{2C25AA98-D37C-403D-807A-0443DD7DBCA7}" type="presParOf" srcId="{C7071E85-7C0D-4E68-9DB4-33126EDE9031}" destId="{07C528F8-423A-44E5-A616-2FEF7B9F12C1}" srcOrd="0" destOrd="0" presId="urn:microsoft.com/office/officeart/2008/layout/VerticalCurvedList"/>
    <dgm:cxn modelId="{979238E1-C2DC-45E3-A530-3C56AB912C8F}" type="presParOf" srcId="{77B32835-AF26-4FDD-9C44-9E82728A5479}" destId="{18147CF8-DD06-475A-A159-F0D9B34D1523}" srcOrd="5" destOrd="0" presId="urn:microsoft.com/office/officeart/2008/layout/VerticalCurvedList"/>
    <dgm:cxn modelId="{C91822E9-B08B-45F1-8624-375A842F73CF}" type="presParOf" srcId="{77B32835-AF26-4FDD-9C44-9E82728A5479}" destId="{178C0E8B-FB3A-4AE8-BF55-71EC0441868A}" srcOrd="6" destOrd="0" presId="urn:microsoft.com/office/officeart/2008/layout/VerticalCurvedList"/>
    <dgm:cxn modelId="{A8A05CF1-1618-471D-9E2D-4EEB249F326D}" type="presParOf" srcId="{178C0E8B-FB3A-4AE8-BF55-71EC0441868A}" destId="{F104A464-8CA8-4571-B7B7-9F2D0DC10C13}" srcOrd="0" destOrd="0" presId="urn:microsoft.com/office/officeart/2008/layout/VerticalCurvedList"/>
    <dgm:cxn modelId="{8D0BC6C4-B68F-4554-A417-3A53524C2797}" type="presParOf" srcId="{77B32835-AF26-4FDD-9C44-9E82728A5479}" destId="{437848DC-A219-4BBE-94F6-86CB757FE3F5}" srcOrd="7" destOrd="0" presId="urn:microsoft.com/office/officeart/2008/layout/VerticalCurvedList"/>
    <dgm:cxn modelId="{2BE7A2C0-8848-47B8-8099-BB7EC11F82C7}" type="presParOf" srcId="{77B32835-AF26-4FDD-9C44-9E82728A5479}" destId="{BA7179B5-A323-4CF8-8A0A-077ABAF34A54}" srcOrd="8" destOrd="0" presId="urn:microsoft.com/office/officeart/2008/layout/VerticalCurvedList"/>
    <dgm:cxn modelId="{392BFB9B-A595-448D-8CF8-D470C5B83FE3}" type="presParOf" srcId="{BA7179B5-A323-4CF8-8A0A-077ABAF34A54}" destId="{4B674732-3903-4B1D-8D9E-C85838B1C56E}" srcOrd="0" destOrd="0" presId="urn:microsoft.com/office/officeart/2008/layout/VerticalCurvedList"/>
    <dgm:cxn modelId="{8C710F1C-2F77-44F4-A2CE-B458FD1B8FC4}" type="presParOf" srcId="{77B32835-AF26-4FDD-9C44-9E82728A5479}" destId="{0C10F5F3-A575-4D3D-BA3A-F6A6BD2C0AA9}" srcOrd="9" destOrd="0" presId="urn:microsoft.com/office/officeart/2008/layout/VerticalCurvedList"/>
    <dgm:cxn modelId="{49F7F045-A07B-4061-89C8-50E5D3D541C0}" type="presParOf" srcId="{77B32835-AF26-4FDD-9C44-9E82728A5479}" destId="{53958B95-6A8F-47EE-B596-66A7B5378D24}" srcOrd="10" destOrd="0" presId="urn:microsoft.com/office/officeart/2008/layout/VerticalCurvedList"/>
    <dgm:cxn modelId="{34DCA0D0-CEC9-4C87-89D3-E5DF25E43B74}" type="presParOf" srcId="{53958B95-6A8F-47EE-B596-66A7B5378D24}" destId="{032DA2E2-DD55-417C-8C60-3E65E5828C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25699-EE5F-4A6A-8CAE-69E24A0788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C60908-94A2-4EB4-BAE7-A5944EE2DBF4}">
      <dgm:prSet phldrT="[Text]" custT="1"/>
      <dgm:spPr/>
      <dgm:t>
        <a:bodyPr/>
        <a:lstStyle/>
        <a:p>
          <a:r>
            <a:rPr lang="en-GB" sz="1400" dirty="0"/>
            <a:t>March</a:t>
          </a:r>
        </a:p>
      </dgm:t>
    </dgm:pt>
    <dgm:pt modelId="{D781297A-5195-4181-8583-A0B808515BB5}" type="parTrans" cxnId="{07668CBF-A49A-4AD6-BED1-FBD186B1DF4C}">
      <dgm:prSet/>
      <dgm:spPr/>
      <dgm:t>
        <a:bodyPr/>
        <a:lstStyle/>
        <a:p>
          <a:endParaRPr lang="en-GB"/>
        </a:p>
      </dgm:t>
    </dgm:pt>
    <dgm:pt modelId="{5F4736C9-F824-4C84-BC7E-D19AB134B213}" type="sibTrans" cxnId="{07668CBF-A49A-4AD6-BED1-FBD186B1DF4C}">
      <dgm:prSet/>
      <dgm:spPr/>
      <dgm:t>
        <a:bodyPr/>
        <a:lstStyle/>
        <a:p>
          <a:endParaRPr lang="en-GB"/>
        </a:p>
      </dgm:t>
    </dgm:pt>
    <dgm:pt modelId="{C3E6ACA6-4F41-4107-8878-51EC5B779511}">
      <dgm:prSet phldrT="[Text]" custT="1"/>
      <dgm:spPr/>
      <dgm:t>
        <a:bodyPr/>
        <a:lstStyle/>
        <a:p>
          <a:r>
            <a:rPr lang="en-GB" sz="1400" dirty="0"/>
            <a:t>April</a:t>
          </a:r>
        </a:p>
      </dgm:t>
    </dgm:pt>
    <dgm:pt modelId="{40C8B613-AFDC-416D-8886-0F150F7503F5}" type="parTrans" cxnId="{44AF3C14-3381-4410-A37F-D7A285A57FF8}">
      <dgm:prSet/>
      <dgm:spPr/>
      <dgm:t>
        <a:bodyPr/>
        <a:lstStyle/>
        <a:p>
          <a:endParaRPr lang="en-GB"/>
        </a:p>
      </dgm:t>
    </dgm:pt>
    <dgm:pt modelId="{E209551C-C0FF-4DBC-986F-0FE9BC7D9A36}" type="sibTrans" cxnId="{44AF3C14-3381-4410-A37F-D7A285A57FF8}">
      <dgm:prSet/>
      <dgm:spPr/>
      <dgm:t>
        <a:bodyPr/>
        <a:lstStyle/>
        <a:p>
          <a:endParaRPr lang="en-GB"/>
        </a:p>
      </dgm:t>
    </dgm:pt>
    <dgm:pt modelId="{79FC5AAC-37CB-4AC9-A273-B473CA2E5D28}">
      <dgm:prSet phldrT="[Text]" custT="1"/>
      <dgm:spPr/>
      <dgm:t>
        <a:bodyPr/>
        <a:lstStyle/>
        <a:p>
          <a:pPr algn="l"/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Finalisation of the </a:t>
          </a:r>
          <a:r>
            <a:rPr lang="en-GB" sz="1400" b="1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GM model for health and social care</a:t>
          </a:r>
          <a:endParaRPr lang="en-GB" sz="1400" dirty="0">
            <a:solidFill>
              <a:srgbClr val="407F9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7496E-F9BA-45B4-902E-B29BC4DDE891}" type="parTrans" cxnId="{A70C26F1-3B2E-49DD-8151-41B0F97ACEB7}">
      <dgm:prSet/>
      <dgm:spPr/>
      <dgm:t>
        <a:bodyPr/>
        <a:lstStyle/>
        <a:p>
          <a:endParaRPr lang="en-GB"/>
        </a:p>
      </dgm:t>
    </dgm:pt>
    <dgm:pt modelId="{D6EA02AE-00DF-4708-8210-87B6FEBF7021}" type="sibTrans" cxnId="{A70C26F1-3B2E-49DD-8151-41B0F97ACEB7}">
      <dgm:prSet/>
      <dgm:spPr/>
      <dgm:t>
        <a:bodyPr/>
        <a:lstStyle/>
        <a:p>
          <a:endParaRPr lang="en-GB"/>
        </a:p>
      </dgm:t>
    </dgm:pt>
    <dgm:pt modelId="{F1BA63B6-977D-411A-A1D6-FFD68FBCC2CC}">
      <dgm:prSet phldrT="[Text]" custT="1"/>
      <dgm:spPr/>
      <dgm:t>
        <a:bodyPr/>
        <a:lstStyle/>
        <a:p>
          <a:r>
            <a:rPr lang="en-GB" sz="1400"/>
            <a:t>May</a:t>
          </a:r>
        </a:p>
      </dgm:t>
    </dgm:pt>
    <dgm:pt modelId="{56D03BC4-3436-4763-84E4-6E2F9A35D50A}" type="parTrans" cxnId="{44EF7E1B-CDD5-4210-B1D2-49FA72ED92ED}">
      <dgm:prSet/>
      <dgm:spPr/>
      <dgm:t>
        <a:bodyPr/>
        <a:lstStyle/>
        <a:p>
          <a:endParaRPr lang="en-GB"/>
        </a:p>
      </dgm:t>
    </dgm:pt>
    <dgm:pt modelId="{B0B23ECC-BC85-4124-BFED-3BDADD9679C6}" type="sibTrans" cxnId="{44EF7E1B-CDD5-4210-B1D2-49FA72ED92ED}">
      <dgm:prSet/>
      <dgm:spPr/>
      <dgm:t>
        <a:bodyPr/>
        <a:lstStyle/>
        <a:p>
          <a:endParaRPr lang="en-GB"/>
        </a:p>
      </dgm:t>
    </dgm:pt>
    <dgm:pt modelId="{73B00AA8-7D8C-4C97-9A29-F765E17CFB76}">
      <dgm:prSet phldrT="[Text]" custT="1"/>
      <dgm:spPr/>
      <dgm:t>
        <a:bodyPr/>
        <a:lstStyle/>
        <a:p>
          <a:pPr algn="l"/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Publication of the Bill following the white paper (National)</a:t>
          </a:r>
        </a:p>
      </dgm:t>
    </dgm:pt>
    <dgm:pt modelId="{0C9E136E-3394-4276-8F98-ECB8F5DC6215}" type="parTrans" cxnId="{2F6AC9DC-4D06-419D-864F-96AED3785C11}">
      <dgm:prSet/>
      <dgm:spPr/>
      <dgm:t>
        <a:bodyPr/>
        <a:lstStyle/>
        <a:p>
          <a:endParaRPr lang="en-GB"/>
        </a:p>
      </dgm:t>
    </dgm:pt>
    <dgm:pt modelId="{8A9FD80B-399F-4506-B070-A56D57736006}" type="sibTrans" cxnId="{2F6AC9DC-4D06-419D-864F-96AED3785C11}">
      <dgm:prSet/>
      <dgm:spPr/>
      <dgm:t>
        <a:bodyPr/>
        <a:lstStyle/>
        <a:p>
          <a:endParaRPr lang="en-GB"/>
        </a:p>
      </dgm:t>
    </dgm:pt>
    <dgm:pt modelId="{830BD53E-440F-434E-B0C6-2AB647338F0B}">
      <dgm:prSet custT="1"/>
      <dgm:spPr/>
      <dgm:t>
        <a:bodyPr/>
        <a:lstStyle/>
        <a:p>
          <a:r>
            <a:rPr lang="en-GB" sz="1400" dirty="0"/>
            <a:t>Sept</a:t>
          </a:r>
        </a:p>
      </dgm:t>
    </dgm:pt>
    <dgm:pt modelId="{01AE621B-01A4-42DF-BD5B-7C5EE91DA859}" type="parTrans" cxnId="{6B24D583-AA61-4559-A22A-7AAA888D5ACE}">
      <dgm:prSet/>
      <dgm:spPr/>
      <dgm:t>
        <a:bodyPr/>
        <a:lstStyle/>
        <a:p>
          <a:endParaRPr lang="en-GB"/>
        </a:p>
      </dgm:t>
    </dgm:pt>
    <dgm:pt modelId="{F94ED22D-67CE-449B-A49F-6C544B82C4D5}" type="sibTrans" cxnId="{6B24D583-AA61-4559-A22A-7AAA888D5ACE}">
      <dgm:prSet/>
      <dgm:spPr/>
      <dgm:t>
        <a:bodyPr/>
        <a:lstStyle/>
        <a:p>
          <a:endParaRPr lang="en-GB"/>
        </a:p>
      </dgm:t>
    </dgm:pt>
    <dgm:pt modelId="{1B24802D-9B29-48DC-A481-C7BBDC9B8582}">
      <dgm:prSet custT="1"/>
      <dgm:spPr/>
      <dgm:t>
        <a:bodyPr/>
        <a:lstStyle/>
        <a:p>
          <a:r>
            <a:rPr lang="en-GB" sz="1400" dirty="0"/>
            <a:t>Dec/</a:t>
          </a:r>
        </a:p>
        <a:p>
          <a:r>
            <a:rPr lang="en-GB" sz="1400" dirty="0"/>
            <a:t>Jan</a:t>
          </a:r>
        </a:p>
      </dgm:t>
    </dgm:pt>
    <dgm:pt modelId="{A9CA7612-289C-4A8E-A16A-FFCF25E10BE1}" type="parTrans" cxnId="{D82118A3-7291-4136-8895-013329F2C191}">
      <dgm:prSet/>
      <dgm:spPr/>
      <dgm:t>
        <a:bodyPr/>
        <a:lstStyle/>
        <a:p>
          <a:endParaRPr lang="en-GB"/>
        </a:p>
      </dgm:t>
    </dgm:pt>
    <dgm:pt modelId="{332CDCB2-892F-4EAE-B97C-23FD794881D9}" type="sibTrans" cxnId="{D82118A3-7291-4136-8895-013329F2C191}">
      <dgm:prSet/>
      <dgm:spPr/>
      <dgm:t>
        <a:bodyPr/>
        <a:lstStyle/>
        <a:p>
          <a:endParaRPr lang="en-GB"/>
        </a:p>
      </dgm:t>
    </dgm:pt>
    <dgm:pt modelId="{649ECD4A-B589-4993-A97D-FDDF72309864}">
      <dgm:prSet custT="1"/>
      <dgm:spPr/>
      <dgm:t>
        <a:bodyPr/>
        <a:lstStyle/>
        <a:p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Shadow new arrangements in place (GM)</a:t>
          </a:r>
        </a:p>
      </dgm:t>
    </dgm:pt>
    <dgm:pt modelId="{966A0ADA-8685-46C0-AB44-D7004F74B5F7}" type="parTrans" cxnId="{51DE5642-194D-4A94-832D-3A4DD2F68DC1}">
      <dgm:prSet/>
      <dgm:spPr/>
      <dgm:t>
        <a:bodyPr/>
        <a:lstStyle/>
        <a:p>
          <a:endParaRPr lang="en-GB"/>
        </a:p>
      </dgm:t>
    </dgm:pt>
    <dgm:pt modelId="{DC7D9A18-5100-46D1-BFED-598F1E704730}" type="sibTrans" cxnId="{51DE5642-194D-4A94-832D-3A4DD2F68DC1}">
      <dgm:prSet/>
      <dgm:spPr/>
      <dgm:t>
        <a:bodyPr/>
        <a:lstStyle/>
        <a:p>
          <a:endParaRPr lang="en-GB"/>
        </a:p>
      </dgm:t>
    </dgm:pt>
    <dgm:pt modelId="{A0881283-F129-407E-B28C-798466E38D4F}">
      <dgm:prSet custT="1"/>
      <dgm:spPr/>
      <dgm:t>
        <a:bodyPr/>
        <a:lstStyle/>
        <a:p>
          <a:r>
            <a:rPr lang="en-GB" sz="140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Bill intended </a:t>
          </a:r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to receive Royal Assent (national – TBC))</a:t>
          </a:r>
        </a:p>
      </dgm:t>
    </dgm:pt>
    <dgm:pt modelId="{0AAC2DC8-1A47-4F25-8238-1C448D36C5A9}" type="parTrans" cxnId="{11963D49-8A17-49A9-B45F-A4B4D5CB4ED2}">
      <dgm:prSet/>
      <dgm:spPr/>
      <dgm:t>
        <a:bodyPr/>
        <a:lstStyle/>
        <a:p>
          <a:endParaRPr lang="en-GB"/>
        </a:p>
      </dgm:t>
    </dgm:pt>
    <dgm:pt modelId="{28B8486C-FB14-41AB-8C0B-B039835F973F}" type="sibTrans" cxnId="{11963D49-8A17-49A9-B45F-A4B4D5CB4ED2}">
      <dgm:prSet/>
      <dgm:spPr/>
      <dgm:t>
        <a:bodyPr/>
        <a:lstStyle/>
        <a:p>
          <a:endParaRPr lang="en-GB"/>
        </a:p>
      </dgm:t>
    </dgm:pt>
    <dgm:pt modelId="{4D56DE7D-64ED-427A-B860-001AA6383230}">
      <dgm:prSet custT="1"/>
      <dgm:spPr/>
      <dgm:t>
        <a:bodyPr/>
        <a:lstStyle/>
        <a:p>
          <a:r>
            <a:rPr lang="en-GB" sz="1400"/>
            <a:t>April 2022</a:t>
          </a:r>
        </a:p>
      </dgm:t>
    </dgm:pt>
    <dgm:pt modelId="{52373384-F185-454C-B50B-801B7D78265B}" type="parTrans" cxnId="{8DA82A26-AD1E-4B23-A93C-60D5A8524C0C}">
      <dgm:prSet/>
      <dgm:spPr/>
      <dgm:t>
        <a:bodyPr/>
        <a:lstStyle/>
        <a:p>
          <a:endParaRPr lang="en-GB"/>
        </a:p>
      </dgm:t>
    </dgm:pt>
    <dgm:pt modelId="{995AB6A0-18B8-4D25-9B14-D0045546C98A}" type="sibTrans" cxnId="{8DA82A26-AD1E-4B23-A93C-60D5A8524C0C}">
      <dgm:prSet/>
      <dgm:spPr/>
      <dgm:t>
        <a:bodyPr/>
        <a:lstStyle/>
        <a:p>
          <a:endParaRPr lang="en-GB"/>
        </a:p>
      </dgm:t>
    </dgm:pt>
    <dgm:pt modelId="{3FC456A7-1665-40A8-8A17-916364F4B045}">
      <dgm:prSet phldrT="[Text]" custT="1"/>
      <dgm:spPr/>
      <dgm:t>
        <a:bodyPr/>
        <a:lstStyle/>
        <a:p>
          <a:pPr algn="l"/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Creation and implementation of a transition programme to support the changes over the next year. (GM)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49C09-D6B5-4651-80CC-706ED9AF6ADD}" type="parTrans" cxnId="{19D99E47-D164-439A-AA6E-75AAABBE8E1D}">
      <dgm:prSet/>
      <dgm:spPr/>
      <dgm:t>
        <a:bodyPr/>
        <a:lstStyle/>
        <a:p>
          <a:endParaRPr lang="en-GB"/>
        </a:p>
      </dgm:t>
    </dgm:pt>
    <dgm:pt modelId="{0E20A2C8-A352-47A8-AE54-564EFD6ACA80}" type="sibTrans" cxnId="{19D99E47-D164-439A-AA6E-75AAABBE8E1D}">
      <dgm:prSet/>
      <dgm:spPr/>
      <dgm:t>
        <a:bodyPr/>
        <a:lstStyle/>
        <a:p>
          <a:endParaRPr lang="en-GB"/>
        </a:p>
      </dgm:t>
    </dgm:pt>
    <dgm:pt modelId="{05F4582F-7378-4111-8601-4C317AFA28CF}">
      <dgm:prSet custT="1"/>
      <dgm:spPr/>
      <dgm:t>
        <a:bodyPr/>
        <a:lstStyle/>
        <a:p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Statutory new arrangements in place (national and GM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5E58FD00-7DA9-4FF7-9BB1-E867D0D4922C}" type="parTrans" cxnId="{C9A0B6F4-8830-4A39-A14C-7E7F5B55C465}">
      <dgm:prSet/>
      <dgm:spPr/>
      <dgm:t>
        <a:bodyPr/>
        <a:lstStyle/>
        <a:p>
          <a:endParaRPr lang="en-GB"/>
        </a:p>
      </dgm:t>
    </dgm:pt>
    <dgm:pt modelId="{F909E76A-8601-4B51-B2BC-C0C7D6EC8B38}" type="sibTrans" cxnId="{C9A0B6F4-8830-4A39-A14C-7E7F5B55C465}">
      <dgm:prSet/>
      <dgm:spPr/>
      <dgm:t>
        <a:bodyPr/>
        <a:lstStyle/>
        <a:p>
          <a:endParaRPr lang="en-GB"/>
        </a:p>
      </dgm:t>
    </dgm:pt>
    <dgm:pt modelId="{FC301FF9-7160-4DB9-B65F-3335BDAA8233}">
      <dgm:prSet phldrT="[Text]" custT="1"/>
      <dgm:spPr/>
      <dgm:t>
        <a:bodyPr/>
        <a:lstStyle/>
        <a:p>
          <a:pPr algn="l"/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Revised system wide governance in place (GM)</a:t>
          </a:r>
        </a:p>
      </dgm:t>
    </dgm:pt>
    <dgm:pt modelId="{46A96EA5-E654-41BB-8724-C601B81BFD12}" type="parTrans" cxnId="{51BE3655-4C94-4129-BEBE-D71C72A18169}">
      <dgm:prSet/>
      <dgm:spPr/>
      <dgm:t>
        <a:bodyPr/>
        <a:lstStyle/>
        <a:p>
          <a:endParaRPr lang="en-GB"/>
        </a:p>
      </dgm:t>
    </dgm:pt>
    <dgm:pt modelId="{99A808A1-3F83-4475-BE8D-41E2DE846531}" type="sibTrans" cxnId="{51BE3655-4C94-4129-BEBE-D71C72A18169}">
      <dgm:prSet/>
      <dgm:spPr/>
      <dgm:t>
        <a:bodyPr/>
        <a:lstStyle/>
        <a:p>
          <a:endParaRPr lang="en-GB"/>
        </a:p>
      </dgm:t>
    </dgm:pt>
    <dgm:pt modelId="{0ACC6DC5-E187-44B2-AAE1-7A82C6C22EFE}">
      <dgm:prSet phldrT="[Text]" custT="1"/>
      <dgm:spPr/>
      <dgm:t>
        <a:bodyPr/>
        <a:lstStyle/>
        <a:p>
          <a:pPr algn="l"/>
          <a:r>
            <a:rPr lang="en-GB" sz="14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Publication of national HR guidance and planning guidance (National) </a:t>
          </a:r>
        </a:p>
      </dgm:t>
    </dgm:pt>
    <dgm:pt modelId="{4E97F5CA-2708-4E76-8378-74E8D4DADBCD}" type="parTrans" cxnId="{DD174B47-019D-4B20-BA52-BB49393385BA}">
      <dgm:prSet/>
      <dgm:spPr/>
    </dgm:pt>
    <dgm:pt modelId="{7DDC2AE9-C74D-4D8A-8A6B-9A27B39F4276}" type="sibTrans" cxnId="{DD174B47-019D-4B20-BA52-BB49393385BA}">
      <dgm:prSet/>
      <dgm:spPr/>
    </dgm:pt>
    <dgm:pt modelId="{67999236-4252-427D-B8CF-7D12AF539A25}" type="pres">
      <dgm:prSet presAssocID="{2C325699-EE5F-4A6A-8CAE-69E24A0788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2625B-49AA-4A82-802B-CC204E140A57}" type="pres">
      <dgm:prSet presAssocID="{56C60908-94A2-4EB4-BAE7-A5944EE2DBF4}" presName="composite" presStyleCnt="0"/>
      <dgm:spPr/>
    </dgm:pt>
    <dgm:pt modelId="{87336D78-32F0-4BDC-B69A-96EA17990D21}" type="pres">
      <dgm:prSet presAssocID="{56C60908-94A2-4EB4-BAE7-A5944EE2DBF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63C95-FA72-4893-890E-EC238285D4D1}" type="pres">
      <dgm:prSet presAssocID="{56C60908-94A2-4EB4-BAE7-A5944EE2DBF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974E-1B57-4880-B59B-49D0A21307B3}" type="pres">
      <dgm:prSet presAssocID="{5F4736C9-F824-4C84-BC7E-D19AB134B213}" presName="sp" presStyleCnt="0"/>
      <dgm:spPr/>
    </dgm:pt>
    <dgm:pt modelId="{B0A5B5D0-47D5-4985-9B15-E38AE7F01549}" type="pres">
      <dgm:prSet presAssocID="{C3E6ACA6-4F41-4107-8878-51EC5B779511}" presName="composite" presStyleCnt="0"/>
      <dgm:spPr/>
    </dgm:pt>
    <dgm:pt modelId="{4A872E9F-A057-44D3-B18D-5053E5AD3D71}" type="pres">
      <dgm:prSet presAssocID="{C3E6ACA6-4F41-4107-8878-51EC5B77951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D7D7B-706D-4544-82E1-6BF522AB1798}" type="pres">
      <dgm:prSet presAssocID="{C3E6ACA6-4F41-4107-8878-51EC5B779511}" presName="descendantText" presStyleLbl="alignAcc1" presStyleIdx="1" presStyleCnt="6" custLinFactNeighborX="248" custLinFactNeighborY="-2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AB2C-135B-4812-8C83-69C251E14DE7}" type="pres">
      <dgm:prSet presAssocID="{E209551C-C0FF-4DBC-986F-0FE9BC7D9A36}" presName="sp" presStyleCnt="0"/>
      <dgm:spPr/>
    </dgm:pt>
    <dgm:pt modelId="{673FAC2D-F49C-40D4-940B-47ADA79C609F}" type="pres">
      <dgm:prSet presAssocID="{F1BA63B6-977D-411A-A1D6-FFD68FBCC2CC}" presName="composite" presStyleCnt="0"/>
      <dgm:spPr/>
    </dgm:pt>
    <dgm:pt modelId="{314F17F1-E3BA-430E-AD3F-2E8E577E00D1}" type="pres">
      <dgm:prSet presAssocID="{F1BA63B6-977D-411A-A1D6-FFD68FBCC2C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80FF-3B88-48A0-955C-C8400B43DACA}" type="pres">
      <dgm:prSet presAssocID="{F1BA63B6-977D-411A-A1D6-FFD68FBCC2C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A8657-D149-4FA3-895D-34D4D4D08EDC}" type="pres">
      <dgm:prSet presAssocID="{B0B23ECC-BC85-4124-BFED-3BDADD9679C6}" presName="sp" presStyleCnt="0"/>
      <dgm:spPr/>
    </dgm:pt>
    <dgm:pt modelId="{8CBE3617-F392-4D0B-8212-6EAEE0BF6023}" type="pres">
      <dgm:prSet presAssocID="{830BD53E-440F-434E-B0C6-2AB647338F0B}" presName="composite" presStyleCnt="0"/>
      <dgm:spPr/>
    </dgm:pt>
    <dgm:pt modelId="{5266B303-D1D0-420C-9E98-3958FD324424}" type="pres">
      <dgm:prSet presAssocID="{830BD53E-440F-434E-B0C6-2AB647338F0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B9A97-7022-4A7D-A476-3BB5F5F3560B}" type="pres">
      <dgm:prSet presAssocID="{830BD53E-440F-434E-B0C6-2AB647338F0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85518-0E61-4B64-ADDF-EFCD2465AD5B}" type="pres">
      <dgm:prSet presAssocID="{F94ED22D-67CE-449B-A49F-6C544B82C4D5}" presName="sp" presStyleCnt="0"/>
      <dgm:spPr/>
    </dgm:pt>
    <dgm:pt modelId="{053FDF07-D6CD-427A-AC19-92E47E4D6F2E}" type="pres">
      <dgm:prSet presAssocID="{1B24802D-9B29-48DC-A481-C7BBDC9B8582}" presName="composite" presStyleCnt="0"/>
      <dgm:spPr/>
    </dgm:pt>
    <dgm:pt modelId="{26CE7DFD-8B0F-4808-B24F-D9E99D7E4DA1}" type="pres">
      <dgm:prSet presAssocID="{1B24802D-9B29-48DC-A481-C7BBDC9B858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BDF9D-875E-4C97-92A1-B9CC0693719F}" type="pres">
      <dgm:prSet presAssocID="{1B24802D-9B29-48DC-A481-C7BBDC9B858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1F74-1864-445A-B62C-B9FB93C2A0A0}" type="pres">
      <dgm:prSet presAssocID="{332CDCB2-892F-4EAE-B97C-23FD794881D9}" presName="sp" presStyleCnt="0"/>
      <dgm:spPr/>
    </dgm:pt>
    <dgm:pt modelId="{CC946A76-A79A-4F38-80D1-2074A99572B6}" type="pres">
      <dgm:prSet presAssocID="{4D56DE7D-64ED-427A-B860-001AA6383230}" presName="composite" presStyleCnt="0"/>
      <dgm:spPr/>
    </dgm:pt>
    <dgm:pt modelId="{DE531E1F-DF41-4255-B9C6-4BA0B43BCE21}" type="pres">
      <dgm:prSet presAssocID="{4D56DE7D-64ED-427A-B860-001AA638323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B90E7-DEB0-44C3-89E6-5C6B5609B63E}" type="pres">
      <dgm:prSet presAssocID="{4D56DE7D-64ED-427A-B860-001AA638323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A0D1A-B7A4-41CC-B5C3-DDB9579A65AC}" type="presOf" srcId="{649ECD4A-B589-4993-A97D-FDDF72309864}" destId="{7D0B9A97-7022-4A7D-A476-3BB5F5F3560B}" srcOrd="0" destOrd="0" presId="urn:microsoft.com/office/officeart/2005/8/layout/chevron2"/>
    <dgm:cxn modelId="{904C83CC-893A-4866-B975-399CDD0F25D0}" type="presOf" srcId="{F1BA63B6-977D-411A-A1D6-FFD68FBCC2CC}" destId="{314F17F1-E3BA-430E-AD3F-2E8E577E00D1}" srcOrd="0" destOrd="0" presId="urn:microsoft.com/office/officeart/2005/8/layout/chevron2"/>
    <dgm:cxn modelId="{93771205-E27A-4DC1-A15D-248B1B4DFFED}" type="presOf" srcId="{C3E6ACA6-4F41-4107-8878-51EC5B779511}" destId="{4A872E9F-A057-44D3-B18D-5053E5AD3D71}" srcOrd="0" destOrd="0" presId="urn:microsoft.com/office/officeart/2005/8/layout/chevron2"/>
    <dgm:cxn modelId="{51BE3655-4C94-4129-BEBE-D71C72A18169}" srcId="{F1BA63B6-977D-411A-A1D6-FFD68FBCC2CC}" destId="{FC301FF9-7160-4DB9-B65F-3335BDAA8233}" srcOrd="1" destOrd="0" parTransId="{46A96EA5-E654-41BB-8724-C601B81BFD12}" sibTransId="{99A808A1-3F83-4475-BE8D-41E2DE846531}"/>
    <dgm:cxn modelId="{11963D49-8A17-49A9-B45F-A4B4D5CB4ED2}" srcId="{1B24802D-9B29-48DC-A481-C7BBDC9B8582}" destId="{A0881283-F129-407E-B28C-798466E38D4F}" srcOrd="0" destOrd="0" parTransId="{0AAC2DC8-1A47-4F25-8238-1C448D36C5A9}" sibTransId="{28B8486C-FB14-41AB-8C0B-B039835F973F}"/>
    <dgm:cxn modelId="{8DA82A26-AD1E-4B23-A93C-60D5A8524C0C}" srcId="{2C325699-EE5F-4A6A-8CAE-69E24A0788F1}" destId="{4D56DE7D-64ED-427A-B860-001AA6383230}" srcOrd="5" destOrd="0" parTransId="{52373384-F185-454C-B50B-801B7D78265B}" sibTransId="{995AB6A0-18B8-4D25-9B14-D0045546C98A}"/>
    <dgm:cxn modelId="{19D99E47-D164-439A-AA6E-75AAABBE8E1D}" srcId="{56C60908-94A2-4EB4-BAE7-A5944EE2DBF4}" destId="{3FC456A7-1665-40A8-8A17-916364F4B045}" srcOrd="0" destOrd="0" parTransId="{94349C09-D6B5-4651-80CC-706ED9AF6ADD}" sibTransId="{0E20A2C8-A352-47A8-AE54-564EFD6ACA80}"/>
    <dgm:cxn modelId="{44EF7E1B-CDD5-4210-B1D2-49FA72ED92ED}" srcId="{2C325699-EE5F-4A6A-8CAE-69E24A0788F1}" destId="{F1BA63B6-977D-411A-A1D6-FFD68FBCC2CC}" srcOrd="2" destOrd="0" parTransId="{56D03BC4-3436-4763-84E4-6E2F9A35D50A}" sibTransId="{B0B23ECC-BC85-4124-BFED-3BDADD9679C6}"/>
    <dgm:cxn modelId="{A70C26F1-3B2E-49DD-8151-41B0F97ACEB7}" srcId="{C3E6ACA6-4F41-4107-8878-51EC5B779511}" destId="{79FC5AAC-37CB-4AC9-A273-B473CA2E5D28}" srcOrd="0" destOrd="0" parTransId="{2E07496E-F9BA-45B4-902E-B29BC4DDE891}" sibTransId="{D6EA02AE-00DF-4708-8210-87B6FEBF7021}"/>
    <dgm:cxn modelId="{77BC97C3-E13E-45A1-9471-14432DD7438C}" type="presOf" srcId="{73B00AA8-7D8C-4C97-9A29-F765E17CFB76}" destId="{429B80FF-3B88-48A0-955C-C8400B43DACA}" srcOrd="0" destOrd="0" presId="urn:microsoft.com/office/officeart/2005/8/layout/chevron2"/>
    <dgm:cxn modelId="{BD48C33B-B042-4B10-9688-A344E252828D}" type="presOf" srcId="{05F4582F-7378-4111-8601-4C317AFA28CF}" destId="{073B90E7-DEB0-44C3-89E6-5C6B5609B63E}" srcOrd="0" destOrd="0" presId="urn:microsoft.com/office/officeart/2005/8/layout/chevron2"/>
    <dgm:cxn modelId="{07668CBF-A49A-4AD6-BED1-FBD186B1DF4C}" srcId="{2C325699-EE5F-4A6A-8CAE-69E24A0788F1}" destId="{56C60908-94A2-4EB4-BAE7-A5944EE2DBF4}" srcOrd="0" destOrd="0" parTransId="{D781297A-5195-4181-8583-A0B808515BB5}" sibTransId="{5F4736C9-F824-4C84-BC7E-D19AB134B213}"/>
    <dgm:cxn modelId="{2954B306-0B7F-418B-A3B0-35041AFEBBF7}" type="presOf" srcId="{A0881283-F129-407E-B28C-798466E38D4F}" destId="{9C9BDF9D-875E-4C97-92A1-B9CC0693719F}" srcOrd="0" destOrd="0" presId="urn:microsoft.com/office/officeart/2005/8/layout/chevron2"/>
    <dgm:cxn modelId="{EB039F0A-3B56-4102-BE4D-D994D6A61906}" type="presOf" srcId="{0ACC6DC5-E187-44B2-AAE1-7A82C6C22EFE}" destId="{2A5D7D7B-706D-4544-82E1-6BF522AB1798}" srcOrd="0" destOrd="1" presId="urn:microsoft.com/office/officeart/2005/8/layout/chevron2"/>
    <dgm:cxn modelId="{69F245C3-0E73-4882-B5F5-4ADCD897815D}" type="presOf" srcId="{56C60908-94A2-4EB4-BAE7-A5944EE2DBF4}" destId="{87336D78-32F0-4BDC-B69A-96EA17990D21}" srcOrd="0" destOrd="0" presId="urn:microsoft.com/office/officeart/2005/8/layout/chevron2"/>
    <dgm:cxn modelId="{05C5401A-E5A3-4FEF-A9FB-123CA0A0FD4A}" type="presOf" srcId="{3FC456A7-1665-40A8-8A17-916364F4B045}" destId="{FE863C95-FA72-4893-890E-EC238285D4D1}" srcOrd="0" destOrd="0" presId="urn:microsoft.com/office/officeart/2005/8/layout/chevron2"/>
    <dgm:cxn modelId="{51DE5642-194D-4A94-832D-3A4DD2F68DC1}" srcId="{830BD53E-440F-434E-B0C6-2AB647338F0B}" destId="{649ECD4A-B589-4993-A97D-FDDF72309864}" srcOrd="0" destOrd="0" parTransId="{966A0ADA-8685-46C0-AB44-D7004F74B5F7}" sibTransId="{DC7D9A18-5100-46D1-BFED-598F1E704730}"/>
    <dgm:cxn modelId="{44AF3C14-3381-4410-A37F-D7A285A57FF8}" srcId="{2C325699-EE5F-4A6A-8CAE-69E24A0788F1}" destId="{C3E6ACA6-4F41-4107-8878-51EC5B779511}" srcOrd="1" destOrd="0" parTransId="{40C8B613-AFDC-416D-8886-0F150F7503F5}" sibTransId="{E209551C-C0FF-4DBC-986F-0FE9BC7D9A36}"/>
    <dgm:cxn modelId="{27D47ACF-EF8D-4E55-B1C5-22A9FD623EEA}" type="presOf" srcId="{830BD53E-440F-434E-B0C6-2AB647338F0B}" destId="{5266B303-D1D0-420C-9E98-3958FD324424}" srcOrd="0" destOrd="0" presId="urn:microsoft.com/office/officeart/2005/8/layout/chevron2"/>
    <dgm:cxn modelId="{C9A0B6F4-8830-4A39-A14C-7E7F5B55C465}" srcId="{4D56DE7D-64ED-427A-B860-001AA6383230}" destId="{05F4582F-7378-4111-8601-4C317AFA28CF}" srcOrd="0" destOrd="0" parTransId="{5E58FD00-7DA9-4FF7-9BB1-E867D0D4922C}" sibTransId="{F909E76A-8601-4B51-B2BC-C0C7D6EC8B38}"/>
    <dgm:cxn modelId="{9F4904E9-5C66-4CD4-92E0-DC7BAE2C3A00}" type="presOf" srcId="{79FC5AAC-37CB-4AC9-A273-B473CA2E5D28}" destId="{2A5D7D7B-706D-4544-82E1-6BF522AB1798}" srcOrd="0" destOrd="0" presId="urn:microsoft.com/office/officeart/2005/8/layout/chevron2"/>
    <dgm:cxn modelId="{D82118A3-7291-4136-8895-013329F2C191}" srcId="{2C325699-EE5F-4A6A-8CAE-69E24A0788F1}" destId="{1B24802D-9B29-48DC-A481-C7BBDC9B8582}" srcOrd="4" destOrd="0" parTransId="{A9CA7612-289C-4A8E-A16A-FFCF25E10BE1}" sibTransId="{332CDCB2-892F-4EAE-B97C-23FD794881D9}"/>
    <dgm:cxn modelId="{2F6AC9DC-4D06-419D-864F-96AED3785C11}" srcId="{F1BA63B6-977D-411A-A1D6-FFD68FBCC2CC}" destId="{73B00AA8-7D8C-4C97-9A29-F765E17CFB76}" srcOrd="0" destOrd="0" parTransId="{0C9E136E-3394-4276-8F98-ECB8F5DC6215}" sibTransId="{8A9FD80B-399F-4506-B070-A56D57736006}"/>
    <dgm:cxn modelId="{6B24D583-AA61-4559-A22A-7AAA888D5ACE}" srcId="{2C325699-EE5F-4A6A-8CAE-69E24A0788F1}" destId="{830BD53E-440F-434E-B0C6-2AB647338F0B}" srcOrd="3" destOrd="0" parTransId="{01AE621B-01A4-42DF-BD5B-7C5EE91DA859}" sibTransId="{F94ED22D-67CE-449B-A49F-6C544B82C4D5}"/>
    <dgm:cxn modelId="{18EA34C8-62C6-4078-9994-91FABCF2B8AA}" type="presOf" srcId="{1B24802D-9B29-48DC-A481-C7BBDC9B8582}" destId="{26CE7DFD-8B0F-4808-B24F-D9E99D7E4DA1}" srcOrd="0" destOrd="0" presId="urn:microsoft.com/office/officeart/2005/8/layout/chevron2"/>
    <dgm:cxn modelId="{2594740A-BF0D-455C-88EF-87E030196788}" type="presOf" srcId="{2C325699-EE5F-4A6A-8CAE-69E24A0788F1}" destId="{67999236-4252-427D-B8CF-7D12AF539A25}" srcOrd="0" destOrd="0" presId="urn:microsoft.com/office/officeart/2005/8/layout/chevron2"/>
    <dgm:cxn modelId="{989FCE5A-EB3D-4BAB-9148-DF9E04FCDC04}" type="presOf" srcId="{FC301FF9-7160-4DB9-B65F-3335BDAA8233}" destId="{429B80FF-3B88-48A0-955C-C8400B43DACA}" srcOrd="0" destOrd="1" presId="urn:microsoft.com/office/officeart/2005/8/layout/chevron2"/>
    <dgm:cxn modelId="{DD174B47-019D-4B20-BA52-BB49393385BA}" srcId="{C3E6ACA6-4F41-4107-8878-51EC5B779511}" destId="{0ACC6DC5-E187-44B2-AAE1-7A82C6C22EFE}" srcOrd="1" destOrd="0" parTransId="{4E97F5CA-2708-4E76-8378-74E8D4DADBCD}" sibTransId="{7DDC2AE9-C74D-4D8A-8A6B-9A27B39F4276}"/>
    <dgm:cxn modelId="{BE244B3A-0470-4C0D-9C8C-EEDD57ECF8C7}" type="presOf" srcId="{4D56DE7D-64ED-427A-B860-001AA6383230}" destId="{DE531E1F-DF41-4255-B9C6-4BA0B43BCE21}" srcOrd="0" destOrd="0" presId="urn:microsoft.com/office/officeart/2005/8/layout/chevron2"/>
    <dgm:cxn modelId="{4E33BF66-12F1-4468-8D60-4B34533F4257}" type="presParOf" srcId="{67999236-4252-427D-B8CF-7D12AF539A25}" destId="{C392625B-49AA-4A82-802B-CC204E140A57}" srcOrd="0" destOrd="0" presId="urn:microsoft.com/office/officeart/2005/8/layout/chevron2"/>
    <dgm:cxn modelId="{2F1C9C79-1CAA-4226-AEF2-98387D928112}" type="presParOf" srcId="{C392625B-49AA-4A82-802B-CC204E140A57}" destId="{87336D78-32F0-4BDC-B69A-96EA17990D21}" srcOrd="0" destOrd="0" presId="urn:microsoft.com/office/officeart/2005/8/layout/chevron2"/>
    <dgm:cxn modelId="{3D233129-63CA-4D09-823F-D1CE4621AEA3}" type="presParOf" srcId="{C392625B-49AA-4A82-802B-CC204E140A57}" destId="{FE863C95-FA72-4893-890E-EC238285D4D1}" srcOrd="1" destOrd="0" presId="urn:microsoft.com/office/officeart/2005/8/layout/chevron2"/>
    <dgm:cxn modelId="{029CEA66-FC93-4395-B5C5-F95D4FC1066E}" type="presParOf" srcId="{67999236-4252-427D-B8CF-7D12AF539A25}" destId="{E57D974E-1B57-4880-B59B-49D0A21307B3}" srcOrd="1" destOrd="0" presId="urn:microsoft.com/office/officeart/2005/8/layout/chevron2"/>
    <dgm:cxn modelId="{37FC28EF-2EB8-4017-9E9C-357772072C27}" type="presParOf" srcId="{67999236-4252-427D-B8CF-7D12AF539A25}" destId="{B0A5B5D0-47D5-4985-9B15-E38AE7F01549}" srcOrd="2" destOrd="0" presId="urn:microsoft.com/office/officeart/2005/8/layout/chevron2"/>
    <dgm:cxn modelId="{2752D39F-DEED-40EE-9942-86C1C3263B95}" type="presParOf" srcId="{B0A5B5D0-47D5-4985-9B15-E38AE7F01549}" destId="{4A872E9F-A057-44D3-B18D-5053E5AD3D71}" srcOrd="0" destOrd="0" presId="urn:microsoft.com/office/officeart/2005/8/layout/chevron2"/>
    <dgm:cxn modelId="{0B2CF3AA-2566-405D-A707-C0A473D84B54}" type="presParOf" srcId="{B0A5B5D0-47D5-4985-9B15-E38AE7F01549}" destId="{2A5D7D7B-706D-4544-82E1-6BF522AB1798}" srcOrd="1" destOrd="0" presId="urn:microsoft.com/office/officeart/2005/8/layout/chevron2"/>
    <dgm:cxn modelId="{19B1C3DF-828B-4A76-B058-8378BF825BA0}" type="presParOf" srcId="{67999236-4252-427D-B8CF-7D12AF539A25}" destId="{8E8AAB2C-135B-4812-8C83-69C251E14DE7}" srcOrd="3" destOrd="0" presId="urn:microsoft.com/office/officeart/2005/8/layout/chevron2"/>
    <dgm:cxn modelId="{5C24A520-E9A3-40AC-B8A9-8408EB207167}" type="presParOf" srcId="{67999236-4252-427D-B8CF-7D12AF539A25}" destId="{673FAC2D-F49C-40D4-940B-47ADA79C609F}" srcOrd="4" destOrd="0" presId="urn:microsoft.com/office/officeart/2005/8/layout/chevron2"/>
    <dgm:cxn modelId="{F798A7E1-2C7D-4F78-9CB2-383C571BFBCC}" type="presParOf" srcId="{673FAC2D-F49C-40D4-940B-47ADA79C609F}" destId="{314F17F1-E3BA-430E-AD3F-2E8E577E00D1}" srcOrd="0" destOrd="0" presId="urn:microsoft.com/office/officeart/2005/8/layout/chevron2"/>
    <dgm:cxn modelId="{D0E3F485-2839-486E-9066-AAD432D1BB1A}" type="presParOf" srcId="{673FAC2D-F49C-40D4-940B-47ADA79C609F}" destId="{429B80FF-3B88-48A0-955C-C8400B43DACA}" srcOrd="1" destOrd="0" presId="urn:microsoft.com/office/officeart/2005/8/layout/chevron2"/>
    <dgm:cxn modelId="{8CBBB2D0-7623-41BB-8268-34F90C7081F7}" type="presParOf" srcId="{67999236-4252-427D-B8CF-7D12AF539A25}" destId="{9C2A8657-D149-4FA3-895D-34D4D4D08EDC}" srcOrd="5" destOrd="0" presId="urn:microsoft.com/office/officeart/2005/8/layout/chevron2"/>
    <dgm:cxn modelId="{7E56AEE4-3A46-4936-AAE2-64B0A43B7344}" type="presParOf" srcId="{67999236-4252-427D-B8CF-7D12AF539A25}" destId="{8CBE3617-F392-4D0B-8212-6EAEE0BF6023}" srcOrd="6" destOrd="0" presId="urn:microsoft.com/office/officeart/2005/8/layout/chevron2"/>
    <dgm:cxn modelId="{34AA03E9-4B79-451E-8823-8FB04850B1D8}" type="presParOf" srcId="{8CBE3617-F392-4D0B-8212-6EAEE0BF6023}" destId="{5266B303-D1D0-420C-9E98-3958FD324424}" srcOrd="0" destOrd="0" presId="urn:microsoft.com/office/officeart/2005/8/layout/chevron2"/>
    <dgm:cxn modelId="{88C0EFE0-271E-4CAE-BEA3-E64046CBC75F}" type="presParOf" srcId="{8CBE3617-F392-4D0B-8212-6EAEE0BF6023}" destId="{7D0B9A97-7022-4A7D-A476-3BB5F5F3560B}" srcOrd="1" destOrd="0" presId="urn:microsoft.com/office/officeart/2005/8/layout/chevron2"/>
    <dgm:cxn modelId="{D85A3183-C87F-4DD3-8A78-388543C338E9}" type="presParOf" srcId="{67999236-4252-427D-B8CF-7D12AF539A25}" destId="{0C785518-0E61-4B64-ADDF-EFCD2465AD5B}" srcOrd="7" destOrd="0" presId="urn:microsoft.com/office/officeart/2005/8/layout/chevron2"/>
    <dgm:cxn modelId="{CEE5E183-4E8E-46E3-9B1B-B23F00F3C85A}" type="presParOf" srcId="{67999236-4252-427D-B8CF-7D12AF539A25}" destId="{053FDF07-D6CD-427A-AC19-92E47E4D6F2E}" srcOrd="8" destOrd="0" presId="urn:microsoft.com/office/officeart/2005/8/layout/chevron2"/>
    <dgm:cxn modelId="{D87B16AB-D8D4-40C7-8018-3CAAD2E92A08}" type="presParOf" srcId="{053FDF07-D6CD-427A-AC19-92E47E4D6F2E}" destId="{26CE7DFD-8B0F-4808-B24F-D9E99D7E4DA1}" srcOrd="0" destOrd="0" presId="urn:microsoft.com/office/officeart/2005/8/layout/chevron2"/>
    <dgm:cxn modelId="{230F9A46-9D64-45F7-812A-A9BF47EEF093}" type="presParOf" srcId="{053FDF07-D6CD-427A-AC19-92E47E4D6F2E}" destId="{9C9BDF9D-875E-4C97-92A1-B9CC0693719F}" srcOrd="1" destOrd="0" presId="urn:microsoft.com/office/officeart/2005/8/layout/chevron2"/>
    <dgm:cxn modelId="{BF9518FB-73B3-4EE1-8C80-A6B75BA84CF4}" type="presParOf" srcId="{67999236-4252-427D-B8CF-7D12AF539A25}" destId="{F99B1F74-1864-445A-B62C-B9FB93C2A0A0}" srcOrd="9" destOrd="0" presId="urn:microsoft.com/office/officeart/2005/8/layout/chevron2"/>
    <dgm:cxn modelId="{8D6EC766-79D1-46AD-82F9-8118886B286A}" type="presParOf" srcId="{67999236-4252-427D-B8CF-7D12AF539A25}" destId="{CC946A76-A79A-4F38-80D1-2074A99572B6}" srcOrd="10" destOrd="0" presId="urn:microsoft.com/office/officeart/2005/8/layout/chevron2"/>
    <dgm:cxn modelId="{00A3CEF8-484D-410C-8FEA-669831F0B1FF}" type="presParOf" srcId="{CC946A76-A79A-4F38-80D1-2074A99572B6}" destId="{DE531E1F-DF41-4255-B9C6-4BA0B43BCE21}" srcOrd="0" destOrd="0" presId="urn:microsoft.com/office/officeart/2005/8/layout/chevron2"/>
    <dgm:cxn modelId="{D6504CAD-1B51-42F0-8602-334D65DE473B}" type="presParOf" srcId="{CC946A76-A79A-4F38-80D1-2074A99572B6}" destId="{073B90E7-DEB0-44C3-89E6-5C6B5609B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1C387-8F95-4954-9454-919EA860A890}">
      <dsp:nvSpPr>
        <dsp:cNvPr id="0" name=""/>
        <dsp:cNvSpPr/>
      </dsp:nvSpPr>
      <dsp:spPr>
        <a:xfrm>
          <a:off x="-5328464" y="-816015"/>
          <a:ext cx="6344908" cy="6344908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8A17-E24E-450B-B902-866E2AFFBE90}">
      <dsp:nvSpPr>
        <dsp:cNvPr id="0" name=""/>
        <dsp:cNvSpPr/>
      </dsp:nvSpPr>
      <dsp:spPr>
        <a:xfrm>
          <a:off x="444498" y="294460"/>
          <a:ext cx="5265546" cy="5892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7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Better health and wellbeing for everyone</a:t>
          </a:r>
        </a:p>
      </dsp:txBody>
      <dsp:txXfrm>
        <a:off x="444498" y="294460"/>
        <a:ext cx="5265546" cy="589298"/>
      </dsp:txXfrm>
    </dsp:sp>
    <dsp:sp modelId="{C213AC0F-BEF1-4A28-A692-921D60EBB7C4}">
      <dsp:nvSpPr>
        <dsp:cNvPr id="0" name=""/>
        <dsp:cNvSpPr/>
      </dsp:nvSpPr>
      <dsp:spPr>
        <a:xfrm>
          <a:off x="76187" y="220798"/>
          <a:ext cx="736622" cy="73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18A7E-4C9F-44C9-99B6-DD1329C26FF9}">
      <dsp:nvSpPr>
        <dsp:cNvPr id="0" name=""/>
        <dsp:cNvSpPr/>
      </dsp:nvSpPr>
      <dsp:spPr>
        <a:xfrm>
          <a:off x="866772" y="1178125"/>
          <a:ext cx="4843272" cy="589298"/>
        </a:xfrm>
        <a:prstGeom prst="rect">
          <a:avLst/>
        </a:prstGeom>
        <a:solidFill>
          <a:schemeClr val="accent5">
            <a:hueOff val="-2351416"/>
            <a:satOff val="-1884"/>
            <a:lumOff val="-10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7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Better quality of health services for all</a:t>
          </a:r>
        </a:p>
      </dsp:txBody>
      <dsp:txXfrm>
        <a:off x="866772" y="1178125"/>
        <a:ext cx="4843272" cy="589298"/>
      </dsp:txXfrm>
    </dsp:sp>
    <dsp:sp modelId="{07C528F8-423A-44E5-A616-2FEF7B9F12C1}">
      <dsp:nvSpPr>
        <dsp:cNvPr id="0" name=""/>
        <dsp:cNvSpPr/>
      </dsp:nvSpPr>
      <dsp:spPr>
        <a:xfrm>
          <a:off x="498460" y="1104462"/>
          <a:ext cx="736622" cy="73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351416"/>
              <a:satOff val="-1884"/>
              <a:lumOff val="-10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47CF8-DD06-475A-A159-F0D9B34D1523}">
      <dsp:nvSpPr>
        <dsp:cNvPr id="0" name=""/>
        <dsp:cNvSpPr/>
      </dsp:nvSpPr>
      <dsp:spPr>
        <a:xfrm>
          <a:off x="996376" y="2061789"/>
          <a:ext cx="4713668" cy="589298"/>
        </a:xfrm>
        <a:prstGeom prst="rect">
          <a:avLst/>
        </a:prstGeom>
        <a:solidFill>
          <a:schemeClr val="accent5">
            <a:hueOff val="-4702833"/>
            <a:satOff val="-3769"/>
            <a:lumOff val="-20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7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Sustainable use of NHS resources</a:t>
          </a:r>
        </a:p>
      </dsp:txBody>
      <dsp:txXfrm>
        <a:off x="996376" y="2061789"/>
        <a:ext cx="4713668" cy="589298"/>
      </dsp:txXfrm>
    </dsp:sp>
    <dsp:sp modelId="{F104A464-8CA8-4571-B7B7-9F2D0DC10C13}">
      <dsp:nvSpPr>
        <dsp:cNvPr id="0" name=""/>
        <dsp:cNvSpPr/>
      </dsp:nvSpPr>
      <dsp:spPr>
        <a:xfrm>
          <a:off x="628065" y="1988127"/>
          <a:ext cx="736622" cy="73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702833"/>
              <a:satOff val="-3769"/>
              <a:lumOff val="-2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848DC-A219-4BBE-94F6-86CB757FE3F5}">
      <dsp:nvSpPr>
        <dsp:cNvPr id="0" name=""/>
        <dsp:cNvSpPr/>
      </dsp:nvSpPr>
      <dsp:spPr>
        <a:xfrm>
          <a:off x="866772" y="2945454"/>
          <a:ext cx="4843272" cy="589298"/>
        </a:xfrm>
        <a:prstGeom prst="rect">
          <a:avLst/>
        </a:prstGeom>
        <a:solidFill>
          <a:schemeClr val="accent5">
            <a:hueOff val="-7054249"/>
            <a:satOff val="-5653"/>
            <a:lumOff val="-30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7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Reduce bureaucracy</a:t>
          </a:r>
        </a:p>
      </dsp:txBody>
      <dsp:txXfrm>
        <a:off x="866772" y="2945454"/>
        <a:ext cx="4843272" cy="589298"/>
      </dsp:txXfrm>
    </dsp:sp>
    <dsp:sp modelId="{4B674732-3903-4B1D-8D9E-C85838B1C56E}">
      <dsp:nvSpPr>
        <dsp:cNvPr id="0" name=""/>
        <dsp:cNvSpPr/>
      </dsp:nvSpPr>
      <dsp:spPr>
        <a:xfrm>
          <a:off x="498460" y="2871792"/>
          <a:ext cx="736622" cy="73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54249"/>
              <a:satOff val="-5653"/>
              <a:lumOff val="-30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0F5F3-A575-4D3D-BA3A-F6A6BD2C0AA9}">
      <dsp:nvSpPr>
        <dsp:cNvPr id="0" name=""/>
        <dsp:cNvSpPr/>
      </dsp:nvSpPr>
      <dsp:spPr>
        <a:xfrm>
          <a:off x="444498" y="3829119"/>
          <a:ext cx="5265546" cy="589298"/>
        </a:xfrm>
        <a:prstGeom prst="rect">
          <a:avLst/>
        </a:prstGeom>
        <a:solidFill>
          <a:schemeClr val="accent5">
            <a:hueOff val="-9405666"/>
            <a:satOff val="-7538"/>
            <a:lumOff val="-4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75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Enhance accountability and improve public confidence</a:t>
          </a:r>
        </a:p>
      </dsp:txBody>
      <dsp:txXfrm>
        <a:off x="444498" y="3829119"/>
        <a:ext cx="5265546" cy="589298"/>
      </dsp:txXfrm>
    </dsp:sp>
    <dsp:sp modelId="{032DA2E2-DD55-417C-8C60-3E65E5828C0E}">
      <dsp:nvSpPr>
        <dsp:cNvPr id="0" name=""/>
        <dsp:cNvSpPr/>
      </dsp:nvSpPr>
      <dsp:spPr>
        <a:xfrm>
          <a:off x="76187" y="3755456"/>
          <a:ext cx="736622" cy="736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405666"/>
              <a:satOff val="-7538"/>
              <a:lumOff val="-4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36D78-32F0-4BDC-B69A-96EA17990D21}">
      <dsp:nvSpPr>
        <dsp:cNvPr id="0" name=""/>
        <dsp:cNvSpPr/>
      </dsp:nvSpPr>
      <dsp:spPr>
        <a:xfrm rot="5400000">
          <a:off x="-133423" y="138292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March</a:t>
          </a:r>
        </a:p>
      </dsp:txBody>
      <dsp:txXfrm rot="-5400000">
        <a:off x="1" y="316190"/>
        <a:ext cx="622644" cy="266847"/>
      </dsp:txXfrm>
    </dsp:sp>
    <dsp:sp modelId="{FE863C95-FA72-4893-890E-EC238285D4D1}">
      <dsp:nvSpPr>
        <dsp:cNvPr id="0" name=""/>
        <dsp:cNvSpPr/>
      </dsp:nvSpPr>
      <dsp:spPr>
        <a:xfrm rot="5400000">
          <a:off x="5700664" y="-5073150"/>
          <a:ext cx="578169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Creation and implementation of a transition programme to support the changes over the next year. (GM)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22644" y="33094"/>
        <a:ext cx="10705985" cy="521721"/>
      </dsp:txXfrm>
    </dsp:sp>
    <dsp:sp modelId="{4A872E9F-A057-44D3-B18D-5053E5AD3D71}">
      <dsp:nvSpPr>
        <dsp:cNvPr id="0" name=""/>
        <dsp:cNvSpPr/>
      </dsp:nvSpPr>
      <dsp:spPr>
        <a:xfrm rot="5400000">
          <a:off x="-133423" y="929663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April</a:t>
          </a:r>
        </a:p>
      </dsp:txBody>
      <dsp:txXfrm rot="-5400000">
        <a:off x="1" y="1107561"/>
        <a:ext cx="622644" cy="266847"/>
      </dsp:txXfrm>
    </dsp:sp>
    <dsp:sp modelId="{2A5D7D7B-706D-4544-82E1-6BF522AB1798}">
      <dsp:nvSpPr>
        <dsp:cNvPr id="0" name=""/>
        <dsp:cNvSpPr/>
      </dsp:nvSpPr>
      <dsp:spPr>
        <a:xfrm rot="5400000">
          <a:off x="5700664" y="-4295442"/>
          <a:ext cx="578169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Finalisation of the </a:t>
          </a:r>
          <a:r>
            <a:rPr lang="en-GB" sz="1400" b="1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GM model for health and social care</a:t>
          </a:r>
          <a:endParaRPr lang="en-GB" sz="1400" kern="1200" dirty="0">
            <a:solidFill>
              <a:srgbClr val="407F93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Publication of national HR guidance and planning guidance (National) </a:t>
          </a:r>
        </a:p>
      </dsp:txBody>
      <dsp:txXfrm rot="-5400000">
        <a:off x="622644" y="810802"/>
        <a:ext cx="10705985" cy="521721"/>
      </dsp:txXfrm>
    </dsp:sp>
    <dsp:sp modelId="{314F17F1-E3BA-430E-AD3F-2E8E577E00D1}">
      <dsp:nvSpPr>
        <dsp:cNvPr id="0" name=""/>
        <dsp:cNvSpPr/>
      </dsp:nvSpPr>
      <dsp:spPr>
        <a:xfrm rot="5400000">
          <a:off x="-133423" y="1721034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May</a:t>
          </a:r>
        </a:p>
      </dsp:txBody>
      <dsp:txXfrm rot="-5400000">
        <a:off x="1" y="1898932"/>
        <a:ext cx="622644" cy="266847"/>
      </dsp:txXfrm>
    </dsp:sp>
    <dsp:sp modelId="{429B80FF-3B88-48A0-955C-C8400B43DACA}">
      <dsp:nvSpPr>
        <dsp:cNvPr id="0" name=""/>
        <dsp:cNvSpPr/>
      </dsp:nvSpPr>
      <dsp:spPr>
        <a:xfrm rot="5400000">
          <a:off x="5700664" y="-3490409"/>
          <a:ext cx="578169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Publication of the Bill following the white paper (National)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Revised system wide governance in place (GM)</a:t>
          </a:r>
        </a:p>
      </dsp:txBody>
      <dsp:txXfrm rot="-5400000">
        <a:off x="622644" y="1615835"/>
        <a:ext cx="10705985" cy="521721"/>
      </dsp:txXfrm>
    </dsp:sp>
    <dsp:sp modelId="{5266B303-D1D0-420C-9E98-3958FD324424}">
      <dsp:nvSpPr>
        <dsp:cNvPr id="0" name=""/>
        <dsp:cNvSpPr/>
      </dsp:nvSpPr>
      <dsp:spPr>
        <a:xfrm rot="5400000">
          <a:off x="-133423" y="2512405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Sept</a:t>
          </a:r>
        </a:p>
      </dsp:txBody>
      <dsp:txXfrm rot="-5400000">
        <a:off x="1" y="2690303"/>
        <a:ext cx="622644" cy="266847"/>
      </dsp:txXfrm>
    </dsp:sp>
    <dsp:sp modelId="{7D0B9A97-7022-4A7D-A476-3BB5F5F3560B}">
      <dsp:nvSpPr>
        <dsp:cNvPr id="0" name=""/>
        <dsp:cNvSpPr/>
      </dsp:nvSpPr>
      <dsp:spPr>
        <a:xfrm rot="5400000">
          <a:off x="5700664" y="-2699038"/>
          <a:ext cx="578169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Shadow new arrangements in place (GM)</a:t>
          </a:r>
        </a:p>
      </dsp:txBody>
      <dsp:txXfrm rot="-5400000">
        <a:off x="622644" y="2407206"/>
        <a:ext cx="10705985" cy="521721"/>
      </dsp:txXfrm>
    </dsp:sp>
    <dsp:sp modelId="{26CE7DFD-8B0F-4808-B24F-D9E99D7E4DA1}">
      <dsp:nvSpPr>
        <dsp:cNvPr id="0" name=""/>
        <dsp:cNvSpPr/>
      </dsp:nvSpPr>
      <dsp:spPr>
        <a:xfrm rot="5400000">
          <a:off x="-133423" y="3303776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Dec/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Jan</a:t>
          </a:r>
        </a:p>
      </dsp:txBody>
      <dsp:txXfrm rot="-5400000">
        <a:off x="1" y="3481674"/>
        <a:ext cx="622644" cy="266847"/>
      </dsp:txXfrm>
    </dsp:sp>
    <dsp:sp modelId="{9C9BDF9D-875E-4C97-92A1-B9CC0693719F}">
      <dsp:nvSpPr>
        <dsp:cNvPr id="0" name=""/>
        <dsp:cNvSpPr/>
      </dsp:nvSpPr>
      <dsp:spPr>
        <a:xfrm rot="5400000">
          <a:off x="5700512" y="-1907515"/>
          <a:ext cx="578473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Bill intended </a:t>
          </a: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to receive Royal Assent (national – TBC))</a:t>
          </a:r>
        </a:p>
      </dsp:txBody>
      <dsp:txXfrm rot="-5400000">
        <a:off x="622645" y="3198591"/>
        <a:ext cx="10705970" cy="521995"/>
      </dsp:txXfrm>
    </dsp:sp>
    <dsp:sp modelId="{DE531E1F-DF41-4255-B9C6-4BA0B43BCE21}">
      <dsp:nvSpPr>
        <dsp:cNvPr id="0" name=""/>
        <dsp:cNvSpPr/>
      </dsp:nvSpPr>
      <dsp:spPr>
        <a:xfrm rot="5400000">
          <a:off x="-133423" y="4095146"/>
          <a:ext cx="889491" cy="622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April 2022</a:t>
          </a:r>
        </a:p>
      </dsp:txBody>
      <dsp:txXfrm rot="-5400000">
        <a:off x="1" y="4273044"/>
        <a:ext cx="622644" cy="266847"/>
      </dsp:txXfrm>
    </dsp:sp>
    <dsp:sp modelId="{073B90E7-DEB0-44C3-89E6-5C6B5609B63E}">
      <dsp:nvSpPr>
        <dsp:cNvPr id="0" name=""/>
        <dsp:cNvSpPr/>
      </dsp:nvSpPr>
      <dsp:spPr>
        <a:xfrm rot="5400000">
          <a:off x="5700664" y="-1116296"/>
          <a:ext cx="578169" cy="10734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srgbClr val="407F93"/>
              </a:solidFill>
              <a:latin typeface="Arial" panose="020B0604020202020204" pitchFamily="34" charset="0"/>
              <a:cs typeface="Arial" panose="020B0604020202020204" pitchFamily="34" charset="0"/>
            </a:rPr>
            <a:t>Statutory new arrangements in place (national and GM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622644" y="3989948"/>
        <a:ext cx="10705985" cy="52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8955-96D9-4473-A136-2D5BA58AAF53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4A3B-000E-4B14-A2DB-267EE3D2D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F18D-5AED-43D0-83CC-3356903FC4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47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3F020-5EAE-44C5-AE9E-7BD1656564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2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F18D-5AED-43D0-83CC-3356903FC4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94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F18D-5AED-43D0-83CC-3356903FC4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2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6704" y="2249194"/>
            <a:ext cx="4953595" cy="1470025"/>
          </a:xfrm>
        </p:spPr>
        <p:txBody>
          <a:bodyPr/>
          <a:lstStyle>
            <a:lvl1pPr algn="l">
              <a:lnSpc>
                <a:spcPts val="488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</a:t>
            </a:r>
            <a:br>
              <a:rPr lang="en-GB" dirty="0"/>
            </a:br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6704" y="3602978"/>
            <a:ext cx="4953595" cy="46848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rgbClr val="9FCDD5"/>
                </a:solidFill>
                <a:latin typeface="Alte Haas Grote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THIS IS A SUBTITLE</a:t>
            </a:r>
            <a:endParaRPr lang="en-US" dirty="0"/>
          </a:p>
        </p:txBody>
      </p:sp>
      <p:pic>
        <p:nvPicPr>
          <p:cNvPr id="23" name="Picture 22" descr="Logo-GMCA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8" y="5937955"/>
            <a:ext cx="2011005" cy="558054"/>
          </a:xfrm>
          <a:prstGeom prst="rect">
            <a:avLst/>
          </a:prstGeom>
        </p:spPr>
      </p:pic>
      <p:pic>
        <p:nvPicPr>
          <p:cNvPr id="25" name="Picture 24" descr="Logo-NHS-in-GM-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86" y="5844371"/>
            <a:ext cx="2602517" cy="72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880000">
            <a:off x="7953838" y="3446393"/>
            <a:ext cx="5706533" cy="33274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7" y="0"/>
            <a:ext cx="2157588" cy="1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1E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4160" y="2768363"/>
            <a:ext cx="109728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2056365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96900" y="3911600"/>
            <a:ext cx="5945717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0193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4160" y="2768363"/>
            <a:ext cx="109728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2056365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596900" y="3911600"/>
            <a:ext cx="5945717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05012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60" y="2768363"/>
            <a:ext cx="109728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2068548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chemeClr val="bg1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chemeClr val="bg1"/>
                </a:solidFill>
              </a:rPr>
              <a:t>and Social Care Partnership</a:t>
            </a:r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chemeClr val="bg1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592" y="831411"/>
            <a:ext cx="4957968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901" y="3667643"/>
            <a:ext cx="5398943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2068548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77837" y="1944124"/>
            <a:ext cx="5518007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6344529" y="986731"/>
            <a:ext cx="5250571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Imagebox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850110" y="372222"/>
            <a:ext cx="3813967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6343651" y="6167018"/>
            <a:ext cx="4792133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475592" y="1598870"/>
            <a:ext cx="5520251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pageLogo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99" y="1136951"/>
            <a:ext cx="9665580" cy="474281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068548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1978" y="5469798"/>
            <a:ext cx="3743293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4160" y="2768363"/>
            <a:ext cx="10972800" cy="1143000"/>
          </a:xfrm>
        </p:spPr>
        <p:txBody>
          <a:bodyPr>
            <a:noAutofit/>
          </a:bodyPr>
          <a:lstStyle>
            <a:lvl1pPr algn="ctr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978" y="5469798"/>
            <a:ext cx="3743293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7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9EC202AB-D438-2943-B0B4-C661A9ABD354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45DC6942-1FC7-8F40-9C62-2F3E4E37F8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lte Haas Grotes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mhsc.org.uk/wp-content/uploads/2018/05/Taking-Charge-summary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gov.uk/government/publications/working-together-to-improve-health-and-social-care-for-all/integration-and-innovation-working-together-to-improve-health-and-social-care-for-all-html-vers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F9C1-2F6A-49BC-96BD-635C4A4DC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250" y="1470991"/>
            <a:ext cx="6901732" cy="2248229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on GM’s Devolution Integration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47AFE-566F-4854-9DBC-AB2D21C87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3622" y="3547319"/>
            <a:ext cx="4953595" cy="468486"/>
          </a:xfrm>
        </p:spPr>
        <p:txBody>
          <a:bodyPr>
            <a:normAutofit fontScale="70000" lnSpcReduction="20000"/>
          </a:bodyPr>
          <a:lstStyle/>
          <a:p>
            <a:r>
              <a:rPr lang="en-GB" i="1"/>
              <a:t>Creating the GM Integrated Care </a:t>
            </a:r>
            <a:r>
              <a:rPr lang="en-GB" i="1" dirty="0"/>
              <a:t>System (ICS)</a:t>
            </a:r>
          </a:p>
        </p:txBody>
      </p:sp>
    </p:spTree>
    <p:extLst>
      <p:ext uri="{BB962C8B-B14F-4D97-AF65-F5344CB8AC3E}">
        <p14:creationId xmlns:p14="http://schemas.microsoft.com/office/powerpoint/2010/main" val="426098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4E86075-E2C7-4C52-8DFE-06C203D9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1" y="418856"/>
            <a:ext cx="10972800" cy="1143000"/>
          </a:xfrm>
        </p:spPr>
        <p:txBody>
          <a:bodyPr/>
          <a:lstStyle/>
          <a:p>
            <a:r>
              <a:rPr lang="en-GB" dirty="0"/>
              <a:t>timing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DFD8CC-E288-4E9A-9B20-CB142634E1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Timing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A524FE-11F5-4AD3-AAF4-F31ED4F69C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241" y="1196266"/>
            <a:ext cx="11090634" cy="4114799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latin typeface="+mn-lt"/>
              </a:rPr>
              <a:t>The legislative timeline anticipates that the new arrangements will be in place by April 2022, so the transition period to achieve the changes is short:</a:t>
            </a:r>
          </a:p>
          <a:p>
            <a:pPr marL="0" indent="0">
              <a:buNone/>
            </a:pPr>
            <a:endParaRPr lang="en-GB" b="0" dirty="0"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3DEC5E5-56C7-4426-88CF-70BCE07A1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825473"/>
              </p:ext>
            </p:extLst>
          </p:nvPr>
        </p:nvGraphicFramePr>
        <p:xfrm>
          <a:off x="619123" y="1828801"/>
          <a:ext cx="11356854" cy="4856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10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C1F3-27FB-4A80-8995-506210AB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92" y="831411"/>
            <a:ext cx="5518006" cy="559727"/>
          </a:xfrm>
        </p:spPr>
        <p:txBody>
          <a:bodyPr/>
          <a:lstStyle/>
          <a:p>
            <a:r>
              <a:rPr lang="en-GB" sz="2000" dirty="0"/>
              <a:t>The greater MANCHESTER journey so far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9DC3A-31F7-4F24-9670-72CE59033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91" y="1617647"/>
            <a:ext cx="5518007" cy="142296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5B6879"/>
                </a:solidFill>
                <a:latin typeface="+mn-lt"/>
              </a:rPr>
              <a:t>In 2016, Greater Manchester took control of its health and social care system.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5B6879"/>
                </a:solidFill>
                <a:latin typeface="+mn-lt"/>
              </a:rPr>
              <a:t>At the same time we launched our five-year plan to improve health and social care, called </a:t>
            </a:r>
            <a:r>
              <a:rPr lang="en-GB" sz="1800" i="1" dirty="0">
                <a:solidFill>
                  <a:srgbClr val="5B6879"/>
                </a:solidFill>
                <a:latin typeface="+mn-lt"/>
              </a:rPr>
              <a:t>Taking Charge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5B6879"/>
                </a:solidFill>
                <a:latin typeface="+mn-lt"/>
              </a:rPr>
              <a:t>Since 2016 we have evolved the way we work to deliver the maximum benefit for our population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5B6879"/>
                </a:solidFill>
                <a:latin typeface="+mn-lt"/>
              </a:rPr>
              <a:t>We have always worked with wider partners: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endParaRPr lang="en-GB" dirty="0"/>
          </a:p>
        </p:txBody>
      </p:sp>
      <p:pic>
        <p:nvPicPr>
          <p:cNvPr id="11" name="Picture Placeholder 10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4EB7080-2C86-4322-88C6-A612418E619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9" b="14559"/>
          <a:stretch>
            <a:fillRect/>
          </a:stretch>
        </p:blipFill>
        <p:spPr>
          <a:xfrm>
            <a:off x="6344529" y="986731"/>
            <a:ext cx="4791255" cy="4693810"/>
          </a:xfrm>
          <a:ln w="28575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F51B3B-1112-46BB-A3B5-9497808879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i="1" dirty="0"/>
              <a:t>Click on image to view plan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9606E-16E1-4287-A95A-B453424EFC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Journey so far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26EA5CF-DE7D-4C3D-AC18-7C678B422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36719"/>
              </p:ext>
            </p:extLst>
          </p:nvPr>
        </p:nvGraphicFramePr>
        <p:xfrm>
          <a:off x="835823" y="4491821"/>
          <a:ext cx="48932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617">
                  <a:extLst>
                    <a:ext uri="{9D8B030D-6E8A-4147-A177-3AD203B41FA5}">
                      <a16:colId xmlns:a16="http://schemas.microsoft.com/office/drawing/2014/main" val="2326698672"/>
                    </a:ext>
                  </a:extLst>
                </a:gridCol>
                <a:gridCol w="2446617">
                  <a:extLst>
                    <a:ext uri="{9D8B030D-6E8A-4147-A177-3AD203B41FA5}">
                      <a16:colId xmlns:a16="http://schemas.microsoft.com/office/drawing/2014/main" val="178140535"/>
                    </a:ext>
                  </a:extLst>
                </a:gridCol>
              </a:tblGrid>
              <a:tr h="1030980">
                <a:tc>
                  <a:txBody>
                    <a:bodyPr/>
                    <a:lstStyle/>
                    <a:p>
                      <a:r>
                        <a:rPr lang="en-GB" dirty="0"/>
                        <a:t>Local Authorities</a:t>
                      </a:r>
                    </a:p>
                    <a:p>
                      <a:r>
                        <a:rPr lang="en-GB" dirty="0"/>
                        <a:t>Business</a:t>
                      </a:r>
                    </a:p>
                    <a:p>
                      <a:r>
                        <a:rPr lang="en-GB" dirty="0"/>
                        <a:t>Housing</a:t>
                      </a:r>
                    </a:p>
                    <a:p>
                      <a:r>
                        <a:rPr lang="en-GB" dirty="0"/>
                        <a:t>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VCSE</a:t>
                      </a:r>
                    </a:p>
                    <a:p>
                      <a:r>
                        <a:rPr lang="en-GB" dirty="0"/>
                        <a:t>Transport</a:t>
                      </a:r>
                    </a:p>
                    <a:p>
                      <a:r>
                        <a:rPr lang="en-GB" dirty="0"/>
                        <a:t>Education</a:t>
                      </a:r>
                    </a:p>
                    <a:p>
                      <a:r>
                        <a:rPr lang="en-GB" dirty="0"/>
                        <a:t>And more…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80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79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C8BFB-07DA-4D72-9853-60FE6B0919A3}"/>
              </a:ext>
            </a:extLst>
          </p:cNvPr>
          <p:cNvSpPr/>
          <p:nvPr/>
        </p:nvSpPr>
        <p:spPr>
          <a:xfrm>
            <a:off x="6605376" y="5479759"/>
            <a:ext cx="4967505" cy="124649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6DFA49-65E9-4E26-A3AF-6E14567B99A9}"/>
              </a:ext>
            </a:extLst>
          </p:cNvPr>
          <p:cNvSpPr/>
          <p:nvPr/>
        </p:nvSpPr>
        <p:spPr>
          <a:xfrm>
            <a:off x="6581553" y="4203180"/>
            <a:ext cx="4967505" cy="98306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154DB8-20A5-4935-B575-B79186E62B2B}"/>
              </a:ext>
            </a:extLst>
          </p:cNvPr>
          <p:cNvSpPr/>
          <p:nvPr/>
        </p:nvSpPr>
        <p:spPr>
          <a:xfrm>
            <a:off x="6581554" y="2792514"/>
            <a:ext cx="4967505" cy="11116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F08F71-5FE1-4F05-9510-9E613EB91C5B}"/>
              </a:ext>
            </a:extLst>
          </p:cNvPr>
          <p:cNvSpPr/>
          <p:nvPr/>
        </p:nvSpPr>
        <p:spPr>
          <a:xfrm>
            <a:off x="6581552" y="1442805"/>
            <a:ext cx="4967505" cy="103405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9BF142-C053-48D9-90D6-00B61A17867E}"/>
              </a:ext>
            </a:extLst>
          </p:cNvPr>
          <p:cNvSpPr/>
          <p:nvPr/>
        </p:nvSpPr>
        <p:spPr>
          <a:xfrm>
            <a:off x="614141" y="5616228"/>
            <a:ext cx="4967505" cy="1105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F4C9C-F5DE-4D4B-8CEE-58B782DD7619}"/>
              </a:ext>
            </a:extLst>
          </p:cNvPr>
          <p:cNvSpPr/>
          <p:nvPr/>
        </p:nvSpPr>
        <p:spPr>
          <a:xfrm>
            <a:off x="633411" y="4155818"/>
            <a:ext cx="4967505" cy="1222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D6A6E-2B96-4022-B280-34F61ACFF0F4}"/>
              </a:ext>
            </a:extLst>
          </p:cNvPr>
          <p:cNvSpPr/>
          <p:nvPr/>
        </p:nvSpPr>
        <p:spPr>
          <a:xfrm>
            <a:off x="621397" y="2596633"/>
            <a:ext cx="4967505" cy="12225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CFB6E3-7838-429D-8A49-8DE8828D9F40}"/>
              </a:ext>
            </a:extLst>
          </p:cNvPr>
          <p:cNvSpPr/>
          <p:nvPr/>
        </p:nvSpPr>
        <p:spPr>
          <a:xfrm>
            <a:off x="614144" y="1417637"/>
            <a:ext cx="4967505" cy="8911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4F1A82-BF99-4BB0-A3E1-0EE380FA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4" y="831409"/>
            <a:ext cx="3662581" cy="586227"/>
          </a:xfrm>
        </p:spPr>
        <p:txBody>
          <a:bodyPr/>
          <a:lstStyle/>
          <a:p>
            <a:r>
              <a:rPr lang="en-GB" dirty="0"/>
              <a:t>Our GM journey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00CBC-D8C9-4135-9B28-AC13CAA61F1D}"/>
              </a:ext>
            </a:extLst>
          </p:cNvPr>
          <p:cNvSpPr txBox="1"/>
          <p:nvPr/>
        </p:nvSpPr>
        <p:spPr>
          <a:xfrm>
            <a:off x="704851" y="1475157"/>
            <a:ext cx="4876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5B6879"/>
                </a:solidFill>
              </a:rPr>
              <a:t>Our devolution deal in 2015 gave us greater freedom and flexibility over the £6.4bn spent on our health and care services.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08BE5-7D75-4FD2-BC20-B42440A3CAC5}"/>
              </a:ext>
            </a:extLst>
          </p:cNvPr>
          <p:cNvSpPr txBox="1"/>
          <p:nvPr/>
        </p:nvSpPr>
        <p:spPr>
          <a:xfrm>
            <a:off x="704851" y="2591443"/>
            <a:ext cx="48767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5B6879"/>
                </a:solidFill>
              </a:rPr>
              <a:t>Delivery of our five year strategic plan, </a:t>
            </a:r>
            <a:r>
              <a:rPr lang="en-GB" sz="1500" b="1" dirty="0">
                <a:solidFill>
                  <a:srgbClr val="5B6879"/>
                </a:solidFill>
              </a:rPr>
              <a:t>Taking Charge of our Health and Social Care</a:t>
            </a:r>
            <a:r>
              <a:rPr lang="en-GB" sz="1500" dirty="0">
                <a:solidFill>
                  <a:srgbClr val="5B6879"/>
                </a:solidFill>
              </a:rPr>
              <a:t>, has seen us evolve the way we work together to move toward an approach which allows us to deliver the maximum benefit for our population.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7EFD8-01A0-4717-B482-0E995A1A148B}"/>
              </a:ext>
            </a:extLst>
          </p:cNvPr>
          <p:cNvSpPr txBox="1"/>
          <p:nvPr/>
        </p:nvSpPr>
        <p:spPr>
          <a:xfrm>
            <a:off x="633410" y="4204662"/>
            <a:ext cx="4967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In Autumn 2020, we began a review of our future direction i</a:t>
            </a:r>
            <a:r>
              <a:rPr lang="en-GB" sz="1500" dirty="0">
                <a:solidFill>
                  <a:srgbClr val="5B6879"/>
                </a:solidFill>
                <a:latin typeface="+mj-lt"/>
              </a:rPr>
              <a:t>n advance of, but also in anticipation of, the White Paper. The outcome of this was the agreement of a series of shared views on our direction of travel.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D4C62-2DE8-41C7-894F-949FED087DD1}"/>
              </a:ext>
            </a:extLst>
          </p:cNvPr>
          <p:cNvSpPr txBox="1"/>
          <p:nvPr/>
        </p:nvSpPr>
        <p:spPr>
          <a:xfrm>
            <a:off x="704851" y="5624621"/>
            <a:ext cx="4800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5B6879"/>
                </a:solidFill>
              </a:rPr>
              <a:t>This review will be used to develop a refreshed GM model for health and care which builds on our experience and progress and incorporates the proposals within the White Paper</a:t>
            </a:r>
            <a:r>
              <a:rPr lang="en-GB" sz="1600" dirty="0">
                <a:solidFill>
                  <a:srgbClr val="5B6879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DE45AE3-F881-4F2C-842A-860AADB1ECB7}"/>
              </a:ext>
            </a:extLst>
          </p:cNvPr>
          <p:cNvSpPr txBox="1">
            <a:spLocks/>
          </p:cNvSpPr>
          <p:nvPr/>
        </p:nvSpPr>
        <p:spPr>
          <a:xfrm>
            <a:off x="6586096" y="837083"/>
            <a:ext cx="3662581" cy="586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all" baseline="0">
                <a:solidFill>
                  <a:srgbClr val="CED647"/>
                </a:solidFill>
                <a:latin typeface="Alte Haas Grotesk"/>
                <a:ea typeface="+mj-ea"/>
                <a:cs typeface="+mj-cs"/>
              </a:defRPr>
            </a:lvl1pPr>
          </a:lstStyle>
          <a:p>
            <a:r>
              <a:rPr lang="en-GB" dirty="0"/>
              <a:t>The national journey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C4856-FF1E-49EF-9EEE-C6BD512A877B}"/>
              </a:ext>
            </a:extLst>
          </p:cNvPr>
          <p:cNvSpPr txBox="1"/>
          <p:nvPr/>
        </p:nvSpPr>
        <p:spPr>
          <a:xfrm>
            <a:off x="6610353" y="1455653"/>
            <a:ext cx="48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07F93"/>
                </a:solidFill>
              </a:rPr>
              <a:t>Since 2015 and the publication of the </a:t>
            </a:r>
            <a:r>
              <a:rPr lang="en-GB" sz="1500" b="1" dirty="0">
                <a:solidFill>
                  <a:srgbClr val="407F93"/>
                </a:solidFill>
              </a:rPr>
              <a:t>Five Year Forward View</a:t>
            </a:r>
            <a:r>
              <a:rPr lang="en-GB" sz="1500" dirty="0">
                <a:solidFill>
                  <a:srgbClr val="407F93"/>
                </a:solidFill>
              </a:rPr>
              <a:t>, the NHS national direction of travel for has been very similar to GM; and in some cases shaped by the changes happening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69CDC-2EA3-43AA-8286-C6F363EBE11A}"/>
              </a:ext>
            </a:extLst>
          </p:cNvPr>
          <p:cNvSpPr txBox="1"/>
          <p:nvPr/>
        </p:nvSpPr>
        <p:spPr>
          <a:xfrm>
            <a:off x="6624417" y="2890215"/>
            <a:ext cx="50437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07F93"/>
                </a:solidFill>
              </a:rPr>
              <a:t>What followed was the creation of (non statutory) Sustainability and Transformation Partnerships (STPs) and then Integrated Care Systems (ICSs) across the country.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0EB2D-4E40-40EE-BA3E-B42FD61F1059}"/>
              </a:ext>
            </a:extLst>
          </p:cNvPr>
          <p:cNvSpPr txBox="1"/>
          <p:nvPr/>
        </p:nvSpPr>
        <p:spPr>
          <a:xfrm>
            <a:off x="6662517" y="4250891"/>
            <a:ext cx="4967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07F93"/>
                </a:solidFill>
              </a:rPr>
              <a:t>In 2019 the </a:t>
            </a:r>
            <a:r>
              <a:rPr lang="en-GB" sz="1500" b="1" dirty="0">
                <a:solidFill>
                  <a:srgbClr val="407F93"/>
                </a:solidFill>
              </a:rPr>
              <a:t>NHS Long Term Plan </a:t>
            </a:r>
            <a:r>
              <a:rPr lang="en-GB" sz="1500" dirty="0">
                <a:solidFill>
                  <a:srgbClr val="407F93"/>
                </a:solidFill>
              </a:rPr>
              <a:t>confirmed ICSs would become statutory bodies, and in Autumn 2020 NHSE consulted widely on the plans.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13C29-9D8E-422A-B522-05DADADEDE91}"/>
              </a:ext>
            </a:extLst>
          </p:cNvPr>
          <p:cNvSpPr txBox="1"/>
          <p:nvPr/>
        </p:nvSpPr>
        <p:spPr>
          <a:xfrm>
            <a:off x="6662517" y="5485302"/>
            <a:ext cx="50056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407F93"/>
                </a:solidFill>
                <a:latin typeface="+mj-lt"/>
              </a:rPr>
              <a:t>In February 2021 the government published a </a:t>
            </a:r>
            <a:r>
              <a:rPr lang="en-GB" sz="1500" b="1" dirty="0">
                <a:solidFill>
                  <a:srgbClr val="407F93"/>
                </a:solidFill>
                <a:latin typeface="+mj-lt"/>
              </a:rPr>
              <a:t>white paper</a:t>
            </a:r>
            <a:r>
              <a:rPr lang="en-GB" sz="1500" dirty="0">
                <a:solidFill>
                  <a:srgbClr val="407F93"/>
                </a:solidFill>
                <a:latin typeface="+mj-lt"/>
              </a:rPr>
              <a:t> </a:t>
            </a:r>
            <a:r>
              <a:rPr lang="en-GB" sz="1500" i="1" dirty="0">
                <a:solidFill>
                  <a:srgbClr val="407F93"/>
                </a:solidFill>
                <a:latin typeface="+mj-lt"/>
              </a:rPr>
              <a:t>‘</a:t>
            </a:r>
            <a:r>
              <a:rPr lang="en-GB" sz="1500" b="1" i="1" dirty="0">
                <a:solidFill>
                  <a:srgbClr val="407F93"/>
                </a:solidFill>
                <a:latin typeface="+mj-lt"/>
              </a:rPr>
              <a:t>Integration and innovation: working together to improve health and social care for all</a:t>
            </a:r>
            <a:r>
              <a:rPr lang="en-GB" sz="1500" b="1" dirty="0">
                <a:solidFill>
                  <a:srgbClr val="407F93"/>
                </a:solidFill>
                <a:latin typeface="+mj-lt"/>
              </a:rPr>
              <a:t>’</a:t>
            </a:r>
            <a:r>
              <a:rPr lang="en-GB" sz="1500" dirty="0">
                <a:solidFill>
                  <a:srgbClr val="407F93"/>
                </a:solidFill>
                <a:latin typeface="+mj-lt"/>
              </a:rPr>
              <a:t>, setting out a number of legislative proposals for a Health and Care Bill.</a:t>
            </a:r>
          </a:p>
        </p:txBody>
      </p:sp>
      <p:pic>
        <p:nvPicPr>
          <p:cNvPr id="22" name="Graphic 21" descr="Arrow Counterclockwise curve">
            <a:extLst>
              <a:ext uri="{FF2B5EF4-FFF2-40B4-BE49-F238E27FC236}">
                <a16:creationId xmlns:a16="http://schemas.microsoft.com/office/drawing/2014/main" id="{18589989-87E0-4BFC-BA76-22842D33F5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81196" y="2136855"/>
            <a:ext cx="523654" cy="523654"/>
          </a:xfrm>
          <a:prstGeom prst="rect">
            <a:avLst/>
          </a:prstGeom>
        </p:spPr>
      </p:pic>
      <p:pic>
        <p:nvPicPr>
          <p:cNvPr id="23" name="Graphic 22" descr="Arrow Counterclockwise curve">
            <a:extLst>
              <a:ext uri="{FF2B5EF4-FFF2-40B4-BE49-F238E27FC236}">
                <a16:creationId xmlns:a16="http://schemas.microsoft.com/office/drawing/2014/main" id="{3B123988-6E0C-433D-BC6F-390EAA227F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81196" y="3584504"/>
            <a:ext cx="523654" cy="523654"/>
          </a:xfrm>
          <a:prstGeom prst="rect">
            <a:avLst/>
          </a:prstGeom>
        </p:spPr>
      </p:pic>
      <p:pic>
        <p:nvPicPr>
          <p:cNvPr id="24" name="Graphic 23" descr="Arrow Counterclockwise curve">
            <a:extLst>
              <a:ext uri="{FF2B5EF4-FFF2-40B4-BE49-F238E27FC236}">
                <a16:creationId xmlns:a16="http://schemas.microsoft.com/office/drawing/2014/main" id="{42BA008C-E57E-477A-8556-4B1A5FE9B5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66912" y="5177359"/>
            <a:ext cx="523654" cy="523654"/>
          </a:xfrm>
          <a:prstGeom prst="rect">
            <a:avLst/>
          </a:prstGeom>
        </p:spPr>
      </p:pic>
      <p:pic>
        <p:nvPicPr>
          <p:cNvPr id="25" name="Graphic 24" descr="Arrow Counterclockwise curve">
            <a:extLst>
              <a:ext uri="{FF2B5EF4-FFF2-40B4-BE49-F238E27FC236}">
                <a16:creationId xmlns:a16="http://schemas.microsoft.com/office/drawing/2014/main" id="{75492DC0-64A0-447D-85F0-A924B32A3A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134104" y="2357679"/>
            <a:ext cx="523654" cy="523654"/>
          </a:xfrm>
          <a:prstGeom prst="rect">
            <a:avLst/>
          </a:prstGeom>
        </p:spPr>
      </p:pic>
      <p:pic>
        <p:nvPicPr>
          <p:cNvPr id="26" name="Graphic 25" descr="Arrow Counterclockwise curve">
            <a:extLst>
              <a:ext uri="{FF2B5EF4-FFF2-40B4-BE49-F238E27FC236}">
                <a16:creationId xmlns:a16="http://schemas.microsoft.com/office/drawing/2014/main" id="{ECF8699F-9B4B-4998-9C22-6ECC0501F6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077168" y="3659223"/>
            <a:ext cx="523654" cy="523654"/>
          </a:xfrm>
          <a:prstGeom prst="rect">
            <a:avLst/>
          </a:prstGeom>
        </p:spPr>
      </p:pic>
      <p:pic>
        <p:nvPicPr>
          <p:cNvPr id="27" name="Graphic 26" descr="Arrow Counterclockwise curve">
            <a:extLst>
              <a:ext uri="{FF2B5EF4-FFF2-40B4-BE49-F238E27FC236}">
                <a16:creationId xmlns:a16="http://schemas.microsoft.com/office/drawing/2014/main" id="{50F3A3B7-BB0A-4DC8-AE6B-00A3B233F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158132" y="5067412"/>
            <a:ext cx="523654" cy="523654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DCADF21-192E-4810-B24C-0B09922C0C18}"/>
              </a:ext>
            </a:extLst>
          </p:cNvPr>
          <p:cNvSpPr txBox="1">
            <a:spLocks/>
          </p:cNvSpPr>
          <p:nvPr/>
        </p:nvSpPr>
        <p:spPr>
          <a:xfrm>
            <a:off x="482242" y="255817"/>
            <a:ext cx="1337034" cy="479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GM and national journeys </a:t>
            </a:r>
          </a:p>
        </p:txBody>
      </p:sp>
    </p:spTree>
    <p:extLst>
      <p:ext uri="{BB962C8B-B14F-4D97-AF65-F5344CB8AC3E}">
        <p14:creationId xmlns:p14="http://schemas.microsoft.com/office/powerpoint/2010/main" val="61739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C1F3-27FB-4A80-8995-506210AB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92" y="831411"/>
            <a:ext cx="5518006" cy="559727"/>
          </a:xfrm>
        </p:spPr>
        <p:txBody>
          <a:bodyPr/>
          <a:lstStyle/>
          <a:p>
            <a:r>
              <a:rPr lang="en-GB" sz="2000" dirty="0"/>
              <a:t>The greater MANCHESTER journey so far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9606E-16E1-4287-A95A-B453424EFC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Journey so far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3315DA4-7E6F-4502-B78F-C1F96E7C4F25}"/>
              </a:ext>
            </a:extLst>
          </p:cNvPr>
          <p:cNvSpPr txBox="1">
            <a:spLocks/>
          </p:cNvSpPr>
          <p:nvPr/>
        </p:nvSpPr>
        <p:spPr bwMode="auto">
          <a:xfrm>
            <a:off x="475592" y="1334267"/>
            <a:ext cx="11234167" cy="46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5pPr>
            <a:lvl6pPr marL="2514650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System leadership and governance spanning the NHS, Local Government, the Mayor &amp; Combined Authority and the VCSE. 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A shared ambition understood and owned across the system;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Integrated health &amp; care provision in each locality including neighbourhood teams aligned to the PCNs and GM Public Service Model;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Integrated commissioning arrangements across localities bringing resources together to support joined up care; 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Collaboration through the Joint Commissioning Board for GM system level commissioning;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Provider Collaboration through the Provider Federation and Primary Care Board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Population Health System Working – Towards a Marmot City Region;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Commitment through the GM Mayor and Combined Authority to a ‘health in all policy’ approach to secure health benefit;</a:t>
            </a:r>
          </a:p>
          <a:p>
            <a:pPr algn="just">
              <a:defRPr/>
            </a:pPr>
            <a:r>
              <a:rPr lang="en-GB" sz="1800" dirty="0">
                <a:solidFill>
                  <a:srgbClr val="4B6368"/>
                </a:solidFill>
                <a:latin typeface="Alte Haas Grotesk" panose="02000503000000020004"/>
              </a:rPr>
              <a:t>Consolidated model for discovery, innovation and spread through Health Innovation Manchester.</a:t>
            </a:r>
          </a:p>
          <a:p>
            <a:pPr algn="just">
              <a:defRPr/>
            </a:pPr>
            <a:endParaRPr lang="en-GB" sz="1800" dirty="0">
              <a:solidFill>
                <a:srgbClr val="4B6368"/>
              </a:solidFill>
              <a:latin typeface="Alte Haas Grotesk" panose="02000503000000020004"/>
            </a:endParaRPr>
          </a:p>
          <a:p>
            <a:pPr marL="0" indent="0" algn="just">
              <a:buNone/>
              <a:defRPr/>
            </a:pPr>
            <a:endParaRPr lang="en-GB" sz="1800" dirty="0">
              <a:solidFill>
                <a:srgbClr val="4B6368"/>
              </a:solidFill>
              <a:latin typeface="Alte Haas Grotesk" panose="02000503000000020004"/>
            </a:endParaRPr>
          </a:p>
          <a:p>
            <a:pPr marL="0" indent="0" algn="just">
              <a:buNone/>
              <a:defRPr/>
            </a:pPr>
            <a:r>
              <a:rPr lang="en-GB" sz="1800" i="1" dirty="0">
                <a:solidFill>
                  <a:srgbClr val="4B6368"/>
                </a:solidFill>
                <a:latin typeface="Alte Haas Grotesk" panose="02000503000000020004"/>
              </a:rPr>
              <a:t>This all provided a strong foundation for system working  in response to COVID-19. </a:t>
            </a:r>
            <a:endParaRPr lang="en-GB" sz="1800" i="1" dirty="0">
              <a:solidFill>
                <a:prstClr val="black"/>
              </a:solidFill>
              <a:latin typeface="Alte Haas Grotesk"/>
            </a:endParaRPr>
          </a:p>
          <a:p>
            <a:pPr algn="just">
              <a:defRPr/>
            </a:pPr>
            <a:endParaRPr lang="en-GB" sz="1500" dirty="0">
              <a:solidFill>
                <a:prstClr val="black"/>
              </a:solidFill>
              <a:latin typeface="Alte Haas Grotesk"/>
            </a:endParaRPr>
          </a:p>
          <a:p>
            <a:pPr algn="just">
              <a:defRPr/>
            </a:pPr>
            <a:endParaRPr lang="en-GB" sz="1500" dirty="0">
              <a:solidFill>
                <a:prstClr val="black"/>
              </a:solidFill>
              <a:latin typeface="Alte Haas Grotesk"/>
            </a:endParaRPr>
          </a:p>
          <a:p>
            <a:pPr algn="just">
              <a:defRPr/>
            </a:pPr>
            <a:endParaRPr lang="en-GB" sz="1500" dirty="0">
              <a:solidFill>
                <a:prstClr val="black"/>
              </a:solidFill>
              <a:latin typeface="Alte Haas Grotesk"/>
            </a:endParaRPr>
          </a:p>
          <a:p>
            <a:pPr algn="just">
              <a:defRPr/>
            </a:pPr>
            <a:endParaRPr lang="en-GB" sz="1500" dirty="0">
              <a:solidFill>
                <a:prstClr val="black"/>
              </a:solidFill>
              <a:latin typeface="Alte Haas Grotesk"/>
            </a:endParaRPr>
          </a:p>
          <a:p>
            <a:pPr>
              <a:defRPr/>
            </a:pPr>
            <a:endParaRPr lang="en-GB" sz="1600" dirty="0">
              <a:solidFill>
                <a:prstClr val="black"/>
              </a:solidFill>
              <a:latin typeface="Alte Haas Grotesk"/>
            </a:endParaRPr>
          </a:p>
        </p:txBody>
      </p:sp>
    </p:spTree>
    <p:extLst>
      <p:ext uri="{BB962C8B-B14F-4D97-AF65-F5344CB8AC3E}">
        <p14:creationId xmlns:p14="http://schemas.microsoft.com/office/powerpoint/2010/main" val="9116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27AB-7B6A-4A2A-A1BB-FB336F1D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paper aims</a:t>
            </a:r>
          </a:p>
        </p:txBody>
      </p:sp>
      <p:pic>
        <p:nvPicPr>
          <p:cNvPr id="11" name="Picture Placeholder 10">
            <a:hlinkClick r:id="rId2"/>
            <a:extLst>
              <a:ext uri="{FF2B5EF4-FFF2-40B4-BE49-F238E27FC236}">
                <a16:creationId xmlns:a16="http://schemas.microsoft.com/office/drawing/2014/main" id="{62A5AD7F-6C6B-47F3-A88A-1294E8D260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544" y="986731"/>
            <a:ext cx="4780541" cy="5143784"/>
          </a:xfrm>
          <a:ln w="381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746CA5-3685-46BD-9973-5DE2E89E7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FA7791-A12B-4018-8CFC-254B142FE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i="1" dirty="0"/>
              <a:t>Click on image to view document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3ED370-34DF-49C1-849C-9E9AF55743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WHITE PAPER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AA798F9-72EB-4F5C-9A40-2FA77341E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844702"/>
              </p:ext>
            </p:extLst>
          </p:nvPr>
        </p:nvGraphicFramePr>
        <p:xfrm>
          <a:off x="568172" y="1454140"/>
          <a:ext cx="5775480" cy="471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884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357" y="610896"/>
            <a:ext cx="8391363" cy="586227"/>
          </a:xfrm>
        </p:spPr>
        <p:txBody>
          <a:bodyPr/>
          <a:lstStyle/>
          <a:p>
            <a:r>
              <a:rPr lang="en-US" dirty="0"/>
              <a:t>CONFIRMED Objectives &amp; Priorities</a:t>
            </a:r>
            <a:endParaRPr lang="en-US" i="1" cap="none" dirty="0"/>
          </a:p>
        </p:txBody>
      </p:sp>
      <p:sp>
        <p:nvSpPr>
          <p:cNvPr id="8" name="Google Shape;641;gade3e5d1ae_0_320">
            <a:extLst>
              <a:ext uri="{FF2B5EF4-FFF2-40B4-BE49-F238E27FC236}">
                <a16:creationId xmlns:a16="http://schemas.microsoft.com/office/drawing/2014/main" id="{9273CFE7-7170-42B0-A1D5-957BA11B409E}"/>
              </a:ext>
            </a:extLst>
          </p:cNvPr>
          <p:cNvSpPr txBox="1"/>
          <p:nvPr/>
        </p:nvSpPr>
        <p:spPr>
          <a:xfrm>
            <a:off x="636560" y="1188455"/>
            <a:ext cx="7421435" cy="542376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62400" rIns="120000" bIns="62400" anchor="t" anchorCtr="0">
            <a:noAutofit/>
          </a:bodyPr>
          <a:lstStyle/>
          <a:p>
            <a:pPr algn="ctr" defTabSz="1219170">
              <a:lnSpc>
                <a:spcPct val="95000"/>
              </a:lnSpc>
              <a:buClr>
                <a:srgbClr val="000000"/>
              </a:buClr>
            </a:pPr>
            <a:r>
              <a:rPr lang="en-GB" sz="1600" b="1" kern="0" dirty="0">
                <a:solidFill>
                  <a:srgbClr val="FFFFFF"/>
                </a:solidFill>
                <a:latin typeface="Alte Haas Grotesk"/>
                <a:cs typeface="Arial"/>
                <a:sym typeface="Arial"/>
              </a:rPr>
              <a:t>The GMHSC Partnership review reaffirmed our original objectives which we are guided by.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n-GB" sz="1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improve the health and wellbeing of all the residents of Greater Manchester (GM).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use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value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tackle the inequalities around us and create lasting benefits for the people of GM, improve the local economy, whilst positively contributing (or at least minimising damage) to the environment;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 the health inequalities gap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GM and between GM and the rest of the UK faster;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deliver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&amp; efficient integrated health and social care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GM;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continue to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redress the balance of care to move it closer to home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possible;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strengthen the focus on wellbeing, including greater focus on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prevention and population health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equality, diversity and inclusion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reflected in our leadership and guide our priorities and all areas of our work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harness the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breakthrough opportunities of digital technology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enhancing existing services and crafting novel services to give better outcomes to citizens and improved value for money;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secure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&amp; financial sustainability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the whole of the health and social care landscape;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 to growth and connect people to growth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maximise impact from health innovation and digital;</a:t>
            </a:r>
            <a:endParaRPr lang="en-GB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further develop our 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between the NHS, local government, universities and science and knowledge industries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benefit of the population.</a:t>
            </a:r>
            <a:endParaRPr lang="en-GB" sz="1200" kern="0" dirty="0">
              <a:solidFill>
                <a:srgbClr val="000000"/>
              </a:solidFill>
              <a:latin typeface="Alte Haas Grotesk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E26C9F-33FD-4BBE-8858-88CC2156D4CD}"/>
              </a:ext>
            </a:extLst>
          </p:cNvPr>
          <p:cNvSpPr/>
          <p:nvPr/>
        </p:nvSpPr>
        <p:spPr>
          <a:xfrm>
            <a:off x="8199810" y="2341182"/>
            <a:ext cx="1807512" cy="1475875"/>
          </a:xfrm>
          <a:prstGeom prst="rect">
            <a:avLst/>
          </a:prstGeom>
          <a:solidFill>
            <a:srgbClr val="E1E8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1. Tackling </a:t>
            </a:r>
            <a:r>
              <a:rPr lang="en-GB" sz="1400" b="1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inequalities</a:t>
            </a:r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 and transforming </a:t>
            </a:r>
            <a:r>
              <a:rPr lang="en-GB" sz="1400" b="1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population health</a:t>
            </a:r>
            <a:endParaRPr lang="en-GB" sz="1400" dirty="0">
              <a:solidFill>
                <a:srgbClr val="9CCDD5">
                  <a:lumMod val="50000"/>
                </a:srgbClr>
              </a:solidFill>
              <a:latin typeface="Alte Haas Grotes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47F99-B8E9-4064-8D46-2D5EB05970B4}"/>
              </a:ext>
            </a:extLst>
          </p:cNvPr>
          <p:cNvSpPr/>
          <p:nvPr/>
        </p:nvSpPr>
        <p:spPr>
          <a:xfrm>
            <a:off x="10149136" y="2341183"/>
            <a:ext cx="1751794" cy="1475875"/>
          </a:xfrm>
          <a:prstGeom prst="rect">
            <a:avLst/>
          </a:prstGeom>
          <a:solidFill>
            <a:srgbClr val="E1E8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2. Guaranteeing Constitutional </a:t>
            </a:r>
            <a:r>
              <a:rPr lang="en-GB" sz="1400" b="1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Standards</a:t>
            </a:r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 and eliminating unwarranted variation in care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7B3E22-C5A1-4CBB-85E5-471287CAF624}"/>
              </a:ext>
            </a:extLst>
          </p:cNvPr>
          <p:cNvSpPr/>
          <p:nvPr/>
        </p:nvSpPr>
        <p:spPr>
          <a:xfrm>
            <a:off x="8199810" y="4015290"/>
            <a:ext cx="1807512" cy="1475875"/>
          </a:xfrm>
          <a:prstGeom prst="rect">
            <a:avLst/>
          </a:prstGeom>
          <a:solidFill>
            <a:srgbClr val="E1E8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3. Connect health, social care, academia and industry to discover, develop and deploy </a:t>
            </a:r>
            <a:r>
              <a:rPr lang="en-GB" sz="1400" b="1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innovation</a:t>
            </a:r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 at pace and scale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49E3B-A186-48DF-B6FB-3CE78D2A5171}"/>
              </a:ext>
            </a:extLst>
          </p:cNvPr>
          <p:cNvSpPr/>
          <p:nvPr/>
        </p:nvSpPr>
        <p:spPr>
          <a:xfrm>
            <a:off x="10149136" y="4015290"/>
            <a:ext cx="1807512" cy="1475875"/>
          </a:xfrm>
          <a:prstGeom prst="rect">
            <a:avLst/>
          </a:prstGeom>
          <a:solidFill>
            <a:srgbClr val="E1E8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4. Achieve comprehensive system </a:t>
            </a:r>
            <a:r>
              <a:rPr lang="en-GB" sz="1400" b="1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Sustainability</a:t>
            </a:r>
            <a:r>
              <a:rPr lang="en-GB" sz="1400" dirty="0">
                <a:solidFill>
                  <a:srgbClr val="9CCDD5">
                    <a:lumMod val="50000"/>
                  </a:srgbClr>
                </a:solidFill>
                <a:latin typeface="Alte Haas Grotesk"/>
              </a:rPr>
              <a:t> across health and social care for the long term.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94E30F-A6C3-4CE9-939E-A7F38E457442}"/>
              </a:ext>
            </a:extLst>
          </p:cNvPr>
          <p:cNvSpPr/>
          <p:nvPr/>
        </p:nvSpPr>
        <p:spPr>
          <a:xfrm>
            <a:off x="8661950" y="904010"/>
            <a:ext cx="2981921" cy="11860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GB" sz="1600" dirty="0">
                <a:solidFill>
                  <a:srgbClr val="000000"/>
                </a:solidFill>
                <a:latin typeface="Alte Haas Grotesk"/>
              </a:rPr>
              <a:t>We have reaffirmed our original objectives set out in Taking Charge and the MoU. In doing so we have identified </a:t>
            </a:r>
            <a:r>
              <a:rPr lang="en-GB" sz="1600" b="1" dirty="0">
                <a:solidFill>
                  <a:srgbClr val="000000"/>
                </a:solidFill>
                <a:latin typeface="Alte Haas Grotesk"/>
              </a:rPr>
              <a:t>4 main priorities </a:t>
            </a:r>
          </a:p>
        </p:txBody>
      </p:sp>
    </p:spTree>
    <p:extLst>
      <p:ext uri="{BB962C8B-B14F-4D97-AF65-F5344CB8AC3E}">
        <p14:creationId xmlns:p14="http://schemas.microsoft.com/office/powerpoint/2010/main" val="290226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C1F3-27FB-4A80-8995-506210AB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91" y="831411"/>
            <a:ext cx="7315469" cy="559727"/>
          </a:xfrm>
        </p:spPr>
        <p:txBody>
          <a:bodyPr/>
          <a:lstStyle/>
          <a:p>
            <a:r>
              <a:rPr lang="en-GB" sz="2000" dirty="0"/>
              <a:t>A GREATER MANCHESTER APPROACH TO IMPLEMENTATION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9606E-16E1-4287-A95A-B453424EFC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GM Journey so far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DA77E2-46C3-4A50-A68C-57CD7890ADE7}"/>
              </a:ext>
            </a:extLst>
          </p:cNvPr>
          <p:cNvSpPr txBox="1">
            <a:spLocks/>
          </p:cNvSpPr>
          <p:nvPr/>
        </p:nvSpPr>
        <p:spPr bwMode="auto">
          <a:xfrm>
            <a:off x="625151" y="1436353"/>
            <a:ext cx="10510633" cy="469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lte Haas Grotesk" charset="0"/>
                <a:ea typeface="Alte Haas Grotesk" charset="0"/>
                <a:cs typeface="Alte Haas Grotesk" charset="0"/>
              </a:defRPr>
            </a:lvl5pPr>
            <a:lvl6pPr marL="2514650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is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done with, not to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people. 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adopt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asset-based approach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recognises and builds on what individuals, families and our communities can achieve rather than focusing on what they lack.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encourage behaviour change in our communities that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builds independence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supports residents to be in control. 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place-based approach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redefines services and puts people, families and communities at their heart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health requires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on the social determinants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alongside the delivery of clinical care. 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Bringing those contributions together in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neighbourhoods with proactive primary care supported through PCNs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Collaborating at scale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Greater Manchester to deliver consistent standards of care. 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expect to be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place which innovates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connecting our Universities, healthcare providers and industry base, through Health Innovation Manchester (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HInM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deliver at pace.</a:t>
            </a:r>
          </a:p>
          <a:p>
            <a:pPr lvl="0"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entire system understands its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to local economic potential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role individual organisations can make to growth and an inclusive economy.</a:t>
            </a:r>
          </a:p>
          <a:p>
            <a:pPr algn="just">
              <a:defRPr/>
            </a:pPr>
            <a:endParaRPr lang="en-GB" sz="1800" dirty="0">
              <a:solidFill>
                <a:srgbClr val="4B6368"/>
              </a:solidFill>
              <a:latin typeface="Alte Haas Grotesk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95395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F1A82-BF99-4BB0-A3E1-0EE380FA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6744"/>
            <a:ext cx="8412598" cy="586227"/>
          </a:xfrm>
        </p:spPr>
        <p:txBody>
          <a:bodyPr/>
          <a:lstStyle/>
          <a:p>
            <a:pPr algn="ctr"/>
            <a:r>
              <a:rPr lang="en-GB" dirty="0"/>
              <a:t>CONFIRMING The features of the gm model 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09976-697C-49DC-BA93-27FD5037FC8C}"/>
              </a:ext>
            </a:extLst>
          </p:cNvPr>
          <p:cNvSpPr txBox="1"/>
          <p:nvPr/>
        </p:nvSpPr>
        <p:spPr>
          <a:xfrm>
            <a:off x="460083" y="1392971"/>
            <a:ext cx="10511406" cy="626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future direction review also concluded that we would need to confirm the detail of the main features of the GM model: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‘Locality Construct’ </a:t>
            </a: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- the model for place based working in the ten localities</a:t>
            </a:r>
          </a:p>
          <a:p>
            <a:pPr lvl="0" algn="just">
              <a:lnSpc>
                <a:spcPct val="115000"/>
              </a:lnSpc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‘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GM Construct’ </a:t>
            </a: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- the development of the GM Partnership </a:t>
            </a:r>
          </a:p>
          <a:p>
            <a:pPr lvl="0" algn="just">
              <a:lnSpc>
                <a:spcPct val="115000"/>
              </a:lnSpc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development of 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Provider Collaboratives </a:t>
            </a: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at both locality and GM levels </a:t>
            </a:r>
          </a:p>
          <a:p>
            <a:pPr lvl="0" algn="just">
              <a:lnSpc>
                <a:spcPct val="115000"/>
              </a:lnSpc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priorities and potential for 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Population Health and Health Inequalities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priorities and potential for 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Health Innovation </a:t>
            </a:r>
          </a:p>
          <a:p>
            <a:pPr lvl="0" algn="just">
              <a:lnSpc>
                <a:spcPct val="115000"/>
              </a:lnSpc>
              <a:defRPr/>
            </a:pPr>
            <a:endParaRPr lang="en-GB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ability to live within our means and secure the </a:t>
            </a:r>
            <a:r>
              <a:rPr lang="en-GB" b="1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long term financial sustainability </a:t>
            </a:r>
            <a:r>
              <a:rPr lang="en-GB" dirty="0">
                <a:solidFill>
                  <a:srgbClr val="5B6879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of GM</a:t>
            </a:r>
          </a:p>
          <a:p>
            <a:pPr lvl="0" algn="just">
              <a:lnSpc>
                <a:spcPct val="115000"/>
              </a:lnSpc>
            </a:pPr>
            <a:endParaRPr lang="en-GB" sz="1600" dirty="0">
              <a:solidFill>
                <a:srgbClr val="5B6879"/>
              </a:solidFill>
              <a:uFill>
                <a:solidFill>
                  <a:srgbClr val="000000"/>
                </a:solidFill>
              </a:uFill>
              <a:ea typeface="Arial Unicode MS"/>
              <a:cs typeface="Arial Unicode MS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 Unicode MS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 Unicode M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 Unicode M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 Unicode M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lte Haas Grotesk" panose="02000503000000020004"/>
              <a:ea typeface="Arial Unicode MS"/>
              <a:cs typeface="Arial Unicode M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8EC49AC-4784-4741-B3A6-BE49B962D054}"/>
              </a:ext>
            </a:extLst>
          </p:cNvPr>
          <p:cNvSpPr txBox="1">
            <a:spLocks/>
          </p:cNvSpPr>
          <p:nvPr/>
        </p:nvSpPr>
        <p:spPr>
          <a:xfrm>
            <a:off x="482241" y="255817"/>
            <a:ext cx="1843977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Developing the GM model</a:t>
            </a:r>
          </a:p>
        </p:txBody>
      </p:sp>
    </p:spTree>
    <p:extLst>
      <p:ext uri="{BB962C8B-B14F-4D97-AF65-F5344CB8AC3E}">
        <p14:creationId xmlns:p14="http://schemas.microsoft.com/office/powerpoint/2010/main" val="344443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F1A82-BF99-4BB0-A3E1-0EE380FA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4040"/>
            <a:ext cx="8412598" cy="586227"/>
          </a:xfrm>
        </p:spPr>
        <p:txBody>
          <a:bodyPr/>
          <a:lstStyle/>
          <a:p>
            <a:pPr algn="ctr"/>
            <a:r>
              <a:rPr lang="en-GB" dirty="0"/>
              <a:t>CONFIRMING The features of the gm model 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8EC49AC-4784-4741-B3A6-BE49B962D054}"/>
              </a:ext>
            </a:extLst>
          </p:cNvPr>
          <p:cNvSpPr txBox="1">
            <a:spLocks/>
          </p:cNvSpPr>
          <p:nvPr/>
        </p:nvSpPr>
        <p:spPr>
          <a:xfrm>
            <a:off x="482241" y="255817"/>
            <a:ext cx="1843977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Developing the GM model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0AECC2-CB8B-4E09-B506-C2939FC8A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28825"/>
              </p:ext>
            </p:extLst>
          </p:nvPr>
        </p:nvGraphicFramePr>
        <p:xfrm>
          <a:off x="401216" y="2042000"/>
          <a:ext cx="11038115" cy="4014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6593">
                  <a:extLst>
                    <a:ext uri="{9D8B030D-6E8A-4147-A177-3AD203B41FA5}">
                      <a16:colId xmlns:a16="http://schemas.microsoft.com/office/drawing/2014/main" val="3661190008"/>
                    </a:ext>
                  </a:extLst>
                </a:gridCol>
                <a:gridCol w="5591522">
                  <a:extLst>
                    <a:ext uri="{9D8B030D-6E8A-4147-A177-3AD203B41FA5}">
                      <a16:colId xmlns:a16="http://schemas.microsoft.com/office/drawing/2014/main" val="2165418804"/>
                    </a:ext>
                  </a:extLst>
                </a:gridCol>
              </a:tblGrid>
              <a:tr h="268777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Theme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Outcome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762564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 Spatial Level to Plan and Decide Services?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Proposals for which functions/services are best placed and developed at place level or at the GM level.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307192"/>
                  </a:ext>
                </a:extLst>
              </a:tr>
              <a:tr h="107510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How will NHS Resources be Allocated from 2022/23?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 we know about the funding process for revenue and capital resources and how we ensure the continuation of place-based pooled budgets at the current level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845592"/>
                  </a:ext>
                </a:extLst>
              </a:tr>
              <a:tr h="105270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Clinical and Professional Leadership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Proposals for the development and transition of clinical and professional leadership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166765"/>
                  </a:ext>
                </a:extLst>
              </a:tr>
              <a:tr h="80633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Locality and GM Working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Options on the way localities will work with the GM ICS in future. Working arrangements for the ICS Partnership Board and an NHS ICS Board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911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6223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3F5664"/>
      </a:dk2>
      <a:lt2>
        <a:srgbClr val="9CCDD5"/>
      </a:lt2>
      <a:accent1>
        <a:srgbClr val="F6997C"/>
      </a:accent1>
      <a:accent2>
        <a:srgbClr val="CED647"/>
      </a:accent2>
      <a:accent3>
        <a:srgbClr val="5A5A5A"/>
      </a:accent3>
      <a:accent4>
        <a:srgbClr val="F3CD8A"/>
      </a:accent4>
      <a:accent5>
        <a:srgbClr val="C8E9EB"/>
      </a:accent5>
      <a:accent6>
        <a:srgbClr val="A06E46"/>
      </a:accent6>
      <a:hlink>
        <a:srgbClr val="3F5664"/>
      </a:hlink>
      <a:folHlink>
        <a:srgbClr val="CED6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358B9D5918D49A36AA6ECDC2DDA65" ma:contentTypeVersion="4" ma:contentTypeDescription="Create a new document." ma:contentTypeScope="" ma:versionID="dc9f05598e74b003e0d73b986bb81993">
  <xsd:schema xmlns:xsd="http://www.w3.org/2001/XMLSchema" xmlns:xs="http://www.w3.org/2001/XMLSchema" xmlns:p="http://schemas.microsoft.com/office/2006/metadata/properties" xmlns:ns3="e91f0c88-b4f9-4bb4-acc6-93c3c2cc3e2a" targetNamespace="http://schemas.microsoft.com/office/2006/metadata/properties" ma:root="true" ma:fieldsID="49e529c75698e1a5719367d2f3fccc62" ns3:_="">
    <xsd:import namespace="e91f0c88-b4f9-4bb4-acc6-93c3c2cc3e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f0c88-b4f9-4bb4-acc6-93c3c2cc3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C6D44-6715-4FFA-86AD-30B19F532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7D5DC-B9B8-4EA5-99E0-DE4097B7EA4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e91f0c88-b4f9-4bb4-acc6-93c3c2cc3e2a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DB1534-D776-4B61-89B9-B9810B205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f0c88-b4f9-4bb4-acc6-93c3c2cc3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1445</Words>
  <Application>Microsoft Office PowerPoint</Application>
  <PresentationFormat>Widescreen</PresentationFormat>
  <Paragraphs>137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Alte Haas Grotesk</vt:lpstr>
      <vt:lpstr>Arial</vt:lpstr>
      <vt:lpstr>Arial Unicode MS</vt:lpstr>
      <vt:lpstr>Calibri</vt:lpstr>
      <vt:lpstr>Symbol</vt:lpstr>
      <vt:lpstr>Times New Roman</vt:lpstr>
      <vt:lpstr>1_Office Theme</vt:lpstr>
      <vt:lpstr>Building on GM’s Devolution Integration Experience</vt:lpstr>
      <vt:lpstr>The greater MANCHESTER journey so far</vt:lpstr>
      <vt:lpstr>Our GM journey </vt:lpstr>
      <vt:lpstr>The greater MANCHESTER journey so far</vt:lpstr>
      <vt:lpstr>White paper aims</vt:lpstr>
      <vt:lpstr>CONFIRMED Objectives &amp; Priorities</vt:lpstr>
      <vt:lpstr>A GREATER MANCHESTER APPROACH TO IMPLEMENTATION</vt:lpstr>
      <vt:lpstr>CONFIRMING The features of the gm model  </vt:lpstr>
      <vt:lpstr>CONFIRMING The features of the gm model  </vt:lpstr>
      <vt:lpstr>timing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&amp; Priorities</dc:title>
  <dc:creator>Lisa Stack</dc:creator>
  <cp:lastModifiedBy>Gill Bruder</cp:lastModifiedBy>
  <cp:revision>87</cp:revision>
  <dcterms:created xsi:type="dcterms:W3CDTF">2021-02-24T09:02:27Z</dcterms:created>
  <dcterms:modified xsi:type="dcterms:W3CDTF">2021-05-27T16:00:43Z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0x010100C55358B9D5918D49A36AA6ECDC2DDA65</vt:lpwstr>
  </property>
</Properties>
</file>